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7" r:id="rId9"/>
    <p:sldId id="263" r:id="rId10"/>
    <p:sldId id="264" r:id="rId11"/>
    <p:sldId id="265" r:id="rId12"/>
    <p:sldId id="266"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5" r:id="rId40"/>
    <p:sldId id="294" r:id="rId41"/>
    <p:sldId id="296" r:id="rId42"/>
    <p:sldId id="297" r:id="rId43"/>
    <p:sldId id="298" r:id="rId44"/>
    <p:sldId id="299" r:id="rId45"/>
    <p:sldId id="300" r:id="rId46"/>
    <p:sldId id="301"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9"/>
    <p:restoredTop sz="94631"/>
  </p:normalViewPr>
  <p:slideViewPr>
    <p:cSldViewPr snapToGrid="0" snapToObjects="1">
      <p:cViewPr varScale="1">
        <p:scale>
          <a:sx n="85" d="100"/>
          <a:sy n="85" d="100"/>
        </p:scale>
        <p:origin x="192"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4A8CB-708B-7840-9FDC-9CACCB2944BD}" type="datetimeFigureOut">
              <a:rPr lang="fr-FR" smtClean="0"/>
              <a:t>04/06/2018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BCFF5E-5A3D-0E40-9C91-3F2CD49EED48}" type="slidenum">
              <a:rPr lang="fr-FR" smtClean="0"/>
              <a:t>‹N°›</a:t>
            </a:fld>
            <a:endParaRPr lang="fr-FR"/>
          </a:p>
        </p:txBody>
      </p:sp>
    </p:spTree>
    <p:extLst>
      <p:ext uri="{BB962C8B-B14F-4D97-AF65-F5344CB8AC3E}">
        <p14:creationId xmlns:p14="http://schemas.microsoft.com/office/powerpoint/2010/main" val="1151230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fr-FR"/>
              <a:t>Modifiez le style du titre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F07B1CEC-9224-E048-9D31-B53202C826D5}" type="datetime1">
              <a:rPr lang="fr-FR" smtClean="0"/>
              <a:t>04/06/2018</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fr-FR"/>
              <a:t>Cliquez sur l'icône pour ajouter une image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945BA4AB-4E93-D64D-AA31-A343BA8F5AEA}" type="datetime1">
              <a:rPr lang="fr-FR" smtClean="0"/>
              <a:t>04/06/2018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fr-FR"/>
              <a:t>Modifiez le style du titre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E2B96907-22C4-3E4C-BF1B-C09E7244FD3B}" type="datetime1">
              <a:rPr lang="fr-FR" smtClean="0"/>
              <a:t>04/06/2018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fr-FR"/>
              <a:t>Modifiez le style du titre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C0001DC1-6EF2-0846-9E8D-0C68762B0186}" type="datetime1">
              <a:rPr lang="fr-FR" smtClean="0"/>
              <a:t>04/06/2018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fr-FR"/>
              <a:t>Modifiez le style du titre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BF22D58B-A0FD-244C-8EB5-95E99BC93A79}" type="datetime1">
              <a:rPr lang="fr-FR" smtClean="0"/>
              <a:t>04/06/2018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fr-FR"/>
              <a:t>Modifiez le style du titre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3" name="Date Placeholder 2"/>
          <p:cNvSpPr>
            <a:spLocks noGrp="1"/>
          </p:cNvSpPr>
          <p:nvPr>
            <p:ph type="dt" sz="half" idx="10"/>
          </p:nvPr>
        </p:nvSpPr>
        <p:spPr/>
        <p:txBody>
          <a:bodyPr/>
          <a:lstStyle/>
          <a:p>
            <a:fld id="{BC823B68-96F0-264B-A122-74DC100DAB31}" type="datetime1">
              <a:rPr lang="fr-FR" smtClean="0"/>
              <a:t>04/06/2018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fr-FR"/>
              <a:t>Modifiez le style du titre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3" name="Date Placeholder 2"/>
          <p:cNvSpPr>
            <a:spLocks noGrp="1"/>
          </p:cNvSpPr>
          <p:nvPr>
            <p:ph type="dt" sz="half" idx="10"/>
          </p:nvPr>
        </p:nvSpPr>
        <p:spPr/>
        <p:txBody>
          <a:bodyPr/>
          <a:lstStyle/>
          <a:p>
            <a:fld id="{5265F5B7-283A-F245-83BD-0591405CBD1A}" type="datetime1">
              <a:rPr lang="fr-FR" smtClean="0"/>
              <a:t>04/06/2018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4D94FB1A-335D-714E-94F5-BB93AE677C46}" type="datetime1">
              <a:rPr lang="fr-FR" smtClean="0"/>
              <a:t>04/06/2018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AAC90ED3-ADD8-2D4C-B94E-C29434EE0F28}" type="datetime1">
              <a:rPr lang="fr-FR" smtClean="0"/>
              <a:t>04/06/2018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CE9D406F-6058-5E47-9775-AD02B0E8220E}" type="datetime1">
              <a:rPr lang="fr-FR" smtClean="0"/>
              <a:t>04/06/2018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F04B0A90-9710-334C-8C27-FA7DEADF08DB}" type="datetime1">
              <a:rPr lang="fr-FR" smtClean="0"/>
              <a:t>04/06/2018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B44BA4F4-AB50-554E-A861-C50A3C439DD7}" type="datetime1">
              <a:rPr lang="fr-FR" smtClean="0"/>
              <a:t>04/06/2018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fr-FR"/>
              <a:t>Modifiez le style du titre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1141410" y="3073397"/>
            <a:ext cx="4878391" cy="2717801"/>
          </a:xfrm>
        </p:spPr>
        <p:txBody>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6172200" y="3073397"/>
            <a:ext cx="4875210" cy="2717801"/>
          </a:xfrm>
        </p:spPr>
        <p:txBody>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4BBBE6A9-9E39-0A43-A26F-CB79053B1DB6}" type="datetime1">
              <a:rPr lang="fr-FR" smtClean="0"/>
              <a:t>04/06/2018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3BF20DD-69C0-0641-8DDB-E9E3C862351C}" type="datetime1">
              <a:rPr lang="fr-FR" smtClean="0"/>
              <a:t>04/06/2018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5C95D9-FD5C-E94D-888E-97893BBCE43B}" type="datetime1">
              <a:rPr lang="fr-FR" smtClean="0"/>
              <a:t>04/06/2018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8851E1FA-7056-894D-AAF8-CF067D6220CF}" type="datetime1">
              <a:rPr lang="fr-FR" smtClean="0"/>
              <a:t>04/06/2018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FA32B492-D6D9-4843-A2F4-9C32AD993B69}" type="datetime1">
              <a:rPr lang="fr-FR" smtClean="0"/>
              <a:t>04/06/2018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45491AF-6008-0745-A867-2C57037C2F06}" type="datetime1">
              <a:rPr lang="fr-FR" smtClean="0"/>
              <a:t>04/06/2018</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B95A92-F103-494B-B5CC-0CCE894D1AAF}"/>
              </a:ext>
            </a:extLst>
          </p:cNvPr>
          <p:cNvSpPr>
            <a:spLocks noGrp="1"/>
          </p:cNvSpPr>
          <p:nvPr>
            <p:ph type="ctrTitle"/>
          </p:nvPr>
        </p:nvSpPr>
        <p:spPr/>
        <p:txBody>
          <a:bodyPr/>
          <a:lstStyle/>
          <a:p>
            <a:r>
              <a:rPr lang="fr-FR" dirty="0"/>
              <a:t>Pourquoi soutenir Israël aujourd’hui? </a:t>
            </a:r>
          </a:p>
        </p:txBody>
      </p:sp>
      <p:sp>
        <p:nvSpPr>
          <p:cNvPr id="3" name="Sous-titre 2">
            <a:extLst>
              <a:ext uri="{FF2B5EF4-FFF2-40B4-BE49-F238E27FC236}">
                <a16:creationId xmlns:a16="http://schemas.microsoft.com/office/drawing/2014/main" id="{70EC847B-1CA0-064C-88D8-EEAFD6F07886}"/>
              </a:ext>
            </a:extLst>
          </p:cNvPr>
          <p:cNvSpPr>
            <a:spLocks noGrp="1"/>
          </p:cNvSpPr>
          <p:nvPr>
            <p:ph type="subTitle" idx="1"/>
          </p:nvPr>
        </p:nvSpPr>
        <p:spPr>
          <a:xfrm>
            <a:off x="1876424" y="3602038"/>
            <a:ext cx="4059681" cy="1655762"/>
          </a:xfrm>
        </p:spPr>
        <p:txBody>
          <a:bodyPr/>
          <a:lstStyle/>
          <a:p>
            <a:r>
              <a:rPr lang="fr-FR" dirty="0"/>
              <a:t>Luc. BUSSIERE. Prédication Eglise Josué. 3/06/2018</a:t>
            </a:r>
          </a:p>
        </p:txBody>
      </p:sp>
      <p:pic>
        <p:nvPicPr>
          <p:cNvPr id="5" name="Image 4">
            <a:extLst>
              <a:ext uri="{FF2B5EF4-FFF2-40B4-BE49-F238E27FC236}">
                <a16:creationId xmlns:a16="http://schemas.microsoft.com/office/drawing/2014/main" id="{085C4968-655A-AB48-98A6-5B3B81404D87}"/>
              </a:ext>
            </a:extLst>
          </p:cNvPr>
          <p:cNvPicPr>
            <a:picLocks noChangeAspect="1"/>
          </p:cNvPicPr>
          <p:nvPr/>
        </p:nvPicPr>
        <p:blipFill>
          <a:blip r:embed="rId2"/>
          <a:stretch>
            <a:fillRect/>
          </a:stretch>
        </p:blipFill>
        <p:spPr>
          <a:xfrm>
            <a:off x="6835831" y="3075859"/>
            <a:ext cx="4098556" cy="2708119"/>
          </a:xfrm>
          <a:prstGeom prst="rect">
            <a:avLst/>
          </a:prstGeom>
        </p:spPr>
      </p:pic>
      <p:sp>
        <p:nvSpPr>
          <p:cNvPr id="6" name="Espace réservé du numéro de diapositive 5">
            <a:extLst>
              <a:ext uri="{FF2B5EF4-FFF2-40B4-BE49-F238E27FC236}">
                <a16:creationId xmlns:a16="http://schemas.microsoft.com/office/drawing/2014/main" id="{4D10C5B9-6065-0A4C-BAD8-564DAF6AE311}"/>
              </a:ext>
            </a:extLst>
          </p:cNvPr>
          <p:cNvSpPr>
            <a:spLocks noGrp="1"/>
          </p:cNvSpPr>
          <p:nvPr>
            <p:ph type="sldNum" sz="quarter" idx="12"/>
          </p:nvPr>
        </p:nvSpPr>
        <p:spPr/>
        <p:txBody>
          <a:bodyPr/>
          <a:lstStyle/>
          <a:p>
            <a:fld id="{6D22F896-40B5-4ADD-8801-0D06FADFA095}" type="slidenum">
              <a:rPr lang="en-US" smtClean="0"/>
              <a:t>1</a:t>
            </a:fld>
            <a:endParaRPr lang="en-US" dirty="0"/>
          </a:p>
        </p:txBody>
      </p:sp>
    </p:spTree>
    <p:extLst>
      <p:ext uri="{BB962C8B-B14F-4D97-AF65-F5344CB8AC3E}">
        <p14:creationId xmlns:p14="http://schemas.microsoft.com/office/powerpoint/2010/main" val="1318351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0F42FAB-9620-0648-9314-2AA1AEA8F5DA}"/>
              </a:ext>
            </a:extLst>
          </p:cNvPr>
          <p:cNvSpPr>
            <a:spLocks noGrp="1"/>
          </p:cNvSpPr>
          <p:nvPr>
            <p:ph type="title"/>
          </p:nvPr>
        </p:nvSpPr>
        <p:spPr/>
        <p:txBody>
          <a:bodyPr/>
          <a:lstStyle/>
          <a:p>
            <a:r>
              <a:rPr lang="fr-FR" dirty="0"/>
              <a:t>Dieu a conclu une alliance éternelle avec son peuple</a:t>
            </a:r>
          </a:p>
        </p:txBody>
      </p:sp>
      <p:sp>
        <p:nvSpPr>
          <p:cNvPr id="5" name="Espace réservé du contenu 4">
            <a:extLst>
              <a:ext uri="{FF2B5EF4-FFF2-40B4-BE49-F238E27FC236}">
                <a16:creationId xmlns:a16="http://schemas.microsoft.com/office/drawing/2014/main" id="{65EBEDFA-613C-FC49-A926-66F765BD4C88}"/>
              </a:ext>
            </a:extLst>
          </p:cNvPr>
          <p:cNvSpPr>
            <a:spLocks noGrp="1"/>
          </p:cNvSpPr>
          <p:nvPr>
            <p:ph sz="half" idx="1"/>
          </p:nvPr>
        </p:nvSpPr>
        <p:spPr/>
        <p:txBody>
          <a:bodyPr>
            <a:normAutofit/>
          </a:bodyPr>
          <a:lstStyle/>
          <a:p>
            <a:r>
              <a:rPr lang="fr-FR" sz="3200" dirty="0"/>
              <a:t>Cette Alliance contient: </a:t>
            </a:r>
          </a:p>
          <a:p>
            <a:pPr lvl="1"/>
            <a:r>
              <a:rPr lang="fr-FR" sz="3200" dirty="0"/>
              <a:t>Un peuple : les Juifs</a:t>
            </a:r>
          </a:p>
          <a:p>
            <a:pPr lvl="1"/>
            <a:r>
              <a:rPr lang="fr-FR" sz="3200" dirty="0"/>
              <a:t>Un territoire : Israël</a:t>
            </a:r>
          </a:p>
          <a:p>
            <a:pPr lvl="1"/>
            <a:r>
              <a:rPr lang="fr-FR" sz="3200" dirty="0"/>
              <a:t>Une ville: Jérusalem</a:t>
            </a:r>
          </a:p>
        </p:txBody>
      </p:sp>
      <p:pic>
        <p:nvPicPr>
          <p:cNvPr id="9" name="Espace réservé du contenu 8">
            <a:extLst>
              <a:ext uri="{FF2B5EF4-FFF2-40B4-BE49-F238E27FC236}">
                <a16:creationId xmlns:a16="http://schemas.microsoft.com/office/drawing/2014/main" id="{B06C1304-1443-3E4D-BB2F-C2F43A106413}"/>
              </a:ext>
            </a:extLst>
          </p:cNvPr>
          <p:cNvPicPr>
            <a:picLocks noGrp="1" noChangeAspect="1"/>
          </p:cNvPicPr>
          <p:nvPr>
            <p:ph sz="half" idx="2"/>
          </p:nvPr>
        </p:nvPicPr>
        <p:blipFill>
          <a:blip r:embed="rId2"/>
          <a:stretch>
            <a:fillRect/>
          </a:stretch>
        </p:blipFill>
        <p:spPr>
          <a:xfrm>
            <a:off x="6876256" y="2845594"/>
            <a:ext cx="3467100" cy="2349500"/>
          </a:xfrm>
        </p:spPr>
      </p:pic>
      <p:sp>
        <p:nvSpPr>
          <p:cNvPr id="10" name="Espace réservé du numéro de diapositive 9">
            <a:extLst>
              <a:ext uri="{FF2B5EF4-FFF2-40B4-BE49-F238E27FC236}">
                <a16:creationId xmlns:a16="http://schemas.microsoft.com/office/drawing/2014/main" id="{1ECF9A17-EE47-5440-8341-76B77F616CF4}"/>
              </a:ext>
            </a:extLst>
          </p:cNvPr>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948842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6C0C89-448B-B74F-BA77-7CF9B387A2AD}"/>
              </a:ext>
            </a:extLst>
          </p:cNvPr>
          <p:cNvSpPr>
            <a:spLocks noGrp="1"/>
          </p:cNvSpPr>
          <p:nvPr>
            <p:ph type="title"/>
          </p:nvPr>
        </p:nvSpPr>
        <p:spPr/>
        <p:txBody>
          <a:bodyPr/>
          <a:lstStyle/>
          <a:p>
            <a:r>
              <a:rPr lang="fr-FR" dirty="0"/>
              <a:t>Le choix de dieu</a:t>
            </a:r>
          </a:p>
        </p:txBody>
      </p:sp>
      <p:sp>
        <p:nvSpPr>
          <p:cNvPr id="6" name="Espace réservé du contenu 5">
            <a:extLst>
              <a:ext uri="{FF2B5EF4-FFF2-40B4-BE49-F238E27FC236}">
                <a16:creationId xmlns:a16="http://schemas.microsoft.com/office/drawing/2014/main" id="{45E789DB-D6C5-8548-BC00-BE8171E96F4E}"/>
              </a:ext>
            </a:extLst>
          </p:cNvPr>
          <p:cNvSpPr>
            <a:spLocks noGrp="1"/>
          </p:cNvSpPr>
          <p:nvPr>
            <p:ph idx="1"/>
          </p:nvPr>
        </p:nvSpPr>
        <p:spPr/>
        <p:txBody>
          <a:bodyPr>
            <a:normAutofit fontScale="92500" lnSpcReduction="10000"/>
          </a:bodyPr>
          <a:lstStyle/>
          <a:p>
            <a:r>
              <a:rPr lang="fr-FR" b="1" i="1" dirty="0"/>
              <a:t>« les Israélites, à qui appartiennent l’adoption, et la gloire, et les alliances, et la loi, et le culte et les promesses et les patriarches, et de qui est issu selon la chair, le Christ qui est au-dessus de toutes choses, Dieu béni éternellement. Amen </a:t>
            </a:r>
            <a:r>
              <a:rPr lang="fr-FR" i="1" dirty="0"/>
              <a:t>» </a:t>
            </a:r>
            <a:r>
              <a:rPr lang="fr-FR" dirty="0"/>
              <a:t>(</a:t>
            </a:r>
            <a:r>
              <a:rPr lang="fr-FR" b="1" u="sng" dirty="0"/>
              <a:t>Romains 9 :4-5)</a:t>
            </a:r>
          </a:p>
          <a:p>
            <a:r>
              <a:rPr lang="fr-FR" dirty="0"/>
              <a:t>L’adoption: choix de Dieu porté sur la postérité d’Abraham comme peuple. </a:t>
            </a:r>
          </a:p>
          <a:p>
            <a:r>
              <a:rPr lang="fr-FR" dirty="0"/>
              <a:t>La gloire: la présence manifeste de Dieu se révélant lui-même</a:t>
            </a:r>
          </a:p>
          <a:p>
            <a:r>
              <a:rPr lang="fr-FR" dirty="0"/>
              <a:t>Les alliances: le engagements pris par Dieu. Alliance Abrahamique, Alliance mosaïque, Nouvelle Alliance : </a:t>
            </a:r>
            <a:r>
              <a:rPr lang="fr-FR" i="1" dirty="0"/>
              <a:t>« car le temps viendra où je prendrai ma loi et je ferai une nouvelle alliance avec toi et mettrai mon esprit en toi »</a:t>
            </a:r>
            <a:r>
              <a:rPr lang="fr-FR" dirty="0"/>
              <a:t>.(Ezéchiel)</a:t>
            </a:r>
          </a:p>
          <a:p>
            <a:endParaRPr lang="fr-FR" dirty="0"/>
          </a:p>
        </p:txBody>
      </p:sp>
      <p:sp>
        <p:nvSpPr>
          <p:cNvPr id="7" name="Espace réservé du numéro de diapositive 6">
            <a:extLst>
              <a:ext uri="{FF2B5EF4-FFF2-40B4-BE49-F238E27FC236}">
                <a16:creationId xmlns:a16="http://schemas.microsoft.com/office/drawing/2014/main" id="{3FD56A9E-7124-724D-8578-6EAA509219F1}"/>
              </a:ext>
            </a:extLst>
          </p:cNvPr>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1138540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248D5B-D5CC-4443-B3EA-3D651634345F}"/>
              </a:ext>
            </a:extLst>
          </p:cNvPr>
          <p:cNvSpPr>
            <a:spLocks noGrp="1"/>
          </p:cNvSpPr>
          <p:nvPr>
            <p:ph type="title"/>
          </p:nvPr>
        </p:nvSpPr>
        <p:spPr/>
        <p:txBody>
          <a:bodyPr/>
          <a:lstStyle/>
          <a:p>
            <a:r>
              <a:rPr lang="fr-FR" dirty="0"/>
              <a:t>« Le salut vient des juifs »</a:t>
            </a:r>
          </a:p>
        </p:txBody>
      </p:sp>
      <p:sp>
        <p:nvSpPr>
          <p:cNvPr id="3" name="Espace réservé du contenu 2">
            <a:extLst>
              <a:ext uri="{FF2B5EF4-FFF2-40B4-BE49-F238E27FC236}">
                <a16:creationId xmlns:a16="http://schemas.microsoft.com/office/drawing/2014/main" id="{F4EE9D75-B3A7-F045-951E-2146169CCA48}"/>
              </a:ext>
            </a:extLst>
          </p:cNvPr>
          <p:cNvSpPr>
            <a:spLocks noGrp="1"/>
          </p:cNvSpPr>
          <p:nvPr>
            <p:ph sz="half" idx="1"/>
          </p:nvPr>
        </p:nvSpPr>
        <p:spPr/>
        <p:txBody>
          <a:bodyPr/>
          <a:lstStyle/>
          <a:p>
            <a:r>
              <a:rPr lang="fr-FR" dirty="0"/>
              <a:t>Le plus grand des dons, Jésus, Fils de Dieu, donné à l’humanité, est venu chez les Juifs, en tant que juif. Il dit à la Samaritaine: « le salut vient des Juifs ». </a:t>
            </a:r>
          </a:p>
          <a:p>
            <a:endParaRPr lang="fr-FR" dirty="0"/>
          </a:p>
        </p:txBody>
      </p:sp>
      <p:pic>
        <p:nvPicPr>
          <p:cNvPr id="6" name="Espace réservé du contenu 5">
            <a:extLst>
              <a:ext uri="{FF2B5EF4-FFF2-40B4-BE49-F238E27FC236}">
                <a16:creationId xmlns:a16="http://schemas.microsoft.com/office/drawing/2014/main" id="{E76548C6-14C7-504E-AAC6-D642F94D3D21}"/>
              </a:ext>
            </a:extLst>
          </p:cNvPr>
          <p:cNvPicPr>
            <a:picLocks noGrp="1" noChangeAspect="1"/>
          </p:cNvPicPr>
          <p:nvPr>
            <p:ph sz="half" idx="2"/>
          </p:nvPr>
        </p:nvPicPr>
        <p:blipFill>
          <a:blip r:embed="rId2"/>
          <a:stretch>
            <a:fillRect/>
          </a:stretch>
        </p:blipFill>
        <p:spPr>
          <a:xfrm>
            <a:off x="6130605" y="2249486"/>
            <a:ext cx="4919040" cy="3513600"/>
          </a:xfrm>
        </p:spPr>
      </p:pic>
      <p:sp>
        <p:nvSpPr>
          <p:cNvPr id="7" name="Espace réservé du numéro de diapositive 6">
            <a:extLst>
              <a:ext uri="{FF2B5EF4-FFF2-40B4-BE49-F238E27FC236}">
                <a16:creationId xmlns:a16="http://schemas.microsoft.com/office/drawing/2014/main" id="{8340C733-CA2C-904D-A98C-F8EC1EDFCFC6}"/>
              </a:ext>
            </a:extLst>
          </p:cNvPr>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987741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B206B8C-86AA-3843-8AFE-9D48858DAC43}"/>
              </a:ext>
            </a:extLst>
          </p:cNvPr>
          <p:cNvSpPr>
            <a:spLocks noGrp="1"/>
          </p:cNvSpPr>
          <p:nvPr>
            <p:ph type="title"/>
          </p:nvPr>
        </p:nvSpPr>
        <p:spPr>
          <a:xfrm>
            <a:off x="1141413" y="618517"/>
            <a:ext cx="9905998" cy="3533757"/>
          </a:xfrm>
        </p:spPr>
        <p:txBody>
          <a:bodyPr>
            <a:normAutofit/>
          </a:bodyPr>
          <a:lstStyle/>
          <a:p>
            <a:pPr algn="ctr"/>
            <a:r>
              <a:rPr lang="fr-FR" sz="4800" b="1" dirty="0"/>
              <a:t>II. </a:t>
            </a:r>
            <a:br>
              <a:rPr lang="fr-FR" dirty="0"/>
            </a:br>
            <a:r>
              <a:rPr lang="fr-FR" b="1" dirty="0"/>
              <a:t>Notre place dans l’ordre divin actuel nous lie inextricablement aux juifs en tant que peuple mais aussi au pays d’Israël comme le dit la Parole.</a:t>
            </a:r>
            <a:br>
              <a:rPr lang="fr-FR" dirty="0"/>
            </a:br>
            <a:endParaRPr lang="fr-FR" dirty="0"/>
          </a:p>
        </p:txBody>
      </p:sp>
      <p:sp>
        <p:nvSpPr>
          <p:cNvPr id="6" name="Espace réservé du numéro de diapositive 5">
            <a:extLst>
              <a:ext uri="{FF2B5EF4-FFF2-40B4-BE49-F238E27FC236}">
                <a16:creationId xmlns:a16="http://schemas.microsoft.com/office/drawing/2014/main" id="{3EB7635E-6759-9645-B057-8F5DF4127F0B}"/>
              </a:ext>
            </a:extLst>
          </p:cNvPr>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78592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3E87E22-287E-8747-8027-A03FB65F0DC5}"/>
              </a:ext>
            </a:extLst>
          </p:cNvPr>
          <p:cNvSpPr>
            <a:spLocks noGrp="1"/>
          </p:cNvSpPr>
          <p:nvPr>
            <p:ph type="title"/>
          </p:nvPr>
        </p:nvSpPr>
        <p:spPr/>
        <p:txBody>
          <a:bodyPr/>
          <a:lstStyle/>
          <a:p>
            <a:r>
              <a:rPr lang="fr-FR" dirty="0"/>
              <a:t>Spirituellement parlant, quand on  devient chrétien, on devient Juif</a:t>
            </a:r>
          </a:p>
        </p:txBody>
      </p:sp>
      <p:sp>
        <p:nvSpPr>
          <p:cNvPr id="4" name="Espace réservé du contenu 3">
            <a:extLst>
              <a:ext uri="{FF2B5EF4-FFF2-40B4-BE49-F238E27FC236}">
                <a16:creationId xmlns:a16="http://schemas.microsoft.com/office/drawing/2014/main" id="{4ECD971D-E151-7A4C-924E-E65E540BF83A}"/>
              </a:ext>
            </a:extLst>
          </p:cNvPr>
          <p:cNvSpPr>
            <a:spLocks noGrp="1"/>
          </p:cNvSpPr>
          <p:nvPr>
            <p:ph idx="1"/>
          </p:nvPr>
        </p:nvSpPr>
        <p:spPr/>
        <p:txBody>
          <a:bodyPr>
            <a:normAutofit lnSpcReduction="10000"/>
          </a:bodyPr>
          <a:lstStyle/>
          <a:p>
            <a:r>
              <a:rPr lang="fr-FR" b="1" u="sng" dirty="0"/>
              <a:t>Romains 2 :28-29 </a:t>
            </a:r>
            <a:r>
              <a:rPr lang="fr-FR" dirty="0"/>
              <a:t>: « </a:t>
            </a:r>
            <a:r>
              <a:rPr lang="fr-FR" i="1" dirty="0"/>
              <a:t>Le Juif, ce n'est pas celui qui en a les dehors; et la circoncision, ce n'est pas celle qui est visible dans la chair. Mais le Juif, c'est celui qui l'est intérieurement; et la circoncision, c'est celle du </a:t>
            </a:r>
            <a:r>
              <a:rPr lang="fr-FR" i="1" dirty="0" err="1"/>
              <a:t>coeur</a:t>
            </a:r>
            <a:r>
              <a:rPr lang="fr-FR" i="1" dirty="0"/>
              <a:t>, selon l'esprit et non selon la lettre. La louange de ce Juif ne vient pas des hommes, mais de Dieu. »</a:t>
            </a:r>
            <a:endParaRPr lang="fr-FR" dirty="0"/>
          </a:p>
          <a:p>
            <a:r>
              <a:rPr lang="fr-FR" dirty="0"/>
              <a:t>  </a:t>
            </a:r>
            <a:r>
              <a:rPr lang="fr-FR" b="1" u="sng" dirty="0"/>
              <a:t>Galates 3 :26-29 : </a:t>
            </a:r>
            <a:r>
              <a:rPr lang="fr-FR" dirty="0"/>
              <a:t> «</a:t>
            </a:r>
            <a:r>
              <a:rPr lang="fr-FR" i="1" dirty="0"/>
              <a:t> Il n'y a plus ni Juif ni Grec, il n'y a plus ni esclave ni libre, il n'y a plus ni homme ni femme; car tous vous êtes un en Jésus-Christ. Et si vous êtes à Christ, vous êtes donc la postérité d'Abraham, héritiers selon la promesse »</a:t>
            </a:r>
            <a:r>
              <a:rPr lang="fr-FR" dirty="0"/>
              <a:t>.</a:t>
            </a:r>
          </a:p>
          <a:p>
            <a:endParaRPr lang="fr-FR" dirty="0"/>
          </a:p>
        </p:txBody>
      </p:sp>
      <p:sp>
        <p:nvSpPr>
          <p:cNvPr id="5" name="Espace réservé du numéro de diapositive 4">
            <a:extLst>
              <a:ext uri="{FF2B5EF4-FFF2-40B4-BE49-F238E27FC236}">
                <a16:creationId xmlns:a16="http://schemas.microsoft.com/office/drawing/2014/main" id="{CED177DC-4561-2641-A53E-2EEAF07B4F22}"/>
              </a:ext>
            </a:extLst>
          </p:cNvPr>
          <p:cNvSpPr>
            <a:spLocks noGrp="1"/>
          </p:cNvSpPr>
          <p:nvPr>
            <p:ph type="sldNum" sz="quarter" idx="12"/>
          </p:nvPr>
        </p:nvSpPr>
        <p:spPr/>
        <p:txBody>
          <a:bodyPr/>
          <a:lstStyle/>
          <a:p>
            <a:fld id="{6D22F896-40B5-4ADD-8801-0D06FADFA095}" type="slidenum">
              <a:rPr lang="en-US" smtClean="0"/>
              <a:t>14</a:t>
            </a:fld>
            <a:endParaRPr lang="en-US" dirty="0"/>
          </a:p>
        </p:txBody>
      </p:sp>
    </p:spTree>
    <p:extLst>
      <p:ext uri="{BB962C8B-B14F-4D97-AF65-F5344CB8AC3E}">
        <p14:creationId xmlns:p14="http://schemas.microsoft.com/office/powerpoint/2010/main" val="2109533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FC915B0-7F2A-CE45-AC15-6D914CD0DBD6}"/>
              </a:ext>
            </a:extLst>
          </p:cNvPr>
          <p:cNvSpPr>
            <a:spLocks noGrp="1"/>
          </p:cNvSpPr>
          <p:nvPr>
            <p:ph type="title"/>
          </p:nvPr>
        </p:nvSpPr>
        <p:spPr>
          <a:xfrm>
            <a:off x="1141413" y="618517"/>
            <a:ext cx="9905998" cy="4583069"/>
          </a:xfrm>
        </p:spPr>
        <p:txBody>
          <a:bodyPr>
            <a:normAutofit/>
          </a:bodyPr>
          <a:lstStyle/>
          <a:p>
            <a:pPr algn="ctr"/>
            <a:r>
              <a:rPr lang="fr-FR" sz="4900" b="1" dirty="0"/>
              <a:t>III</a:t>
            </a:r>
            <a:br>
              <a:rPr lang="fr-FR" dirty="0"/>
            </a:br>
            <a:r>
              <a:rPr lang="fr-FR" b="1" dirty="0"/>
              <a:t>Dieu a fait des déclarations singulières au sujet du pays d’Israël qui n’ont jamais été annulées :</a:t>
            </a:r>
            <a:br>
              <a:rPr lang="fr-FR" dirty="0"/>
            </a:br>
            <a:endParaRPr lang="fr-FR" dirty="0"/>
          </a:p>
        </p:txBody>
      </p:sp>
      <p:sp>
        <p:nvSpPr>
          <p:cNvPr id="5" name="Espace réservé du numéro de diapositive 4">
            <a:extLst>
              <a:ext uri="{FF2B5EF4-FFF2-40B4-BE49-F238E27FC236}">
                <a16:creationId xmlns:a16="http://schemas.microsoft.com/office/drawing/2014/main" id="{A1F10BEC-161E-D74A-8C43-69D3AE2F4884}"/>
              </a:ext>
            </a:extLst>
          </p:cNvPr>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3172412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D01543E-6D09-5746-B106-4758DAE41384}"/>
              </a:ext>
            </a:extLst>
          </p:cNvPr>
          <p:cNvSpPr>
            <a:spLocks noGrp="1"/>
          </p:cNvSpPr>
          <p:nvPr>
            <p:ph type="title"/>
          </p:nvPr>
        </p:nvSpPr>
        <p:spPr>
          <a:xfrm>
            <a:off x="1141413" y="0"/>
            <a:ext cx="9905998" cy="1199213"/>
          </a:xfrm>
        </p:spPr>
        <p:txBody>
          <a:bodyPr>
            <a:normAutofit/>
          </a:bodyPr>
          <a:lstStyle/>
          <a:p>
            <a:r>
              <a:rPr lang="fr-FR" dirty="0"/>
              <a:t>Israël et sa terre. </a:t>
            </a:r>
          </a:p>
        </p:txBody>
      </p:sp>
      <p:sp>
        <p:nvSpPr>
          <p:cNvPr id="4" name="Espace réservé du contenu 3">
            <a:extLst>
              <a:ext uri="{FF2B5EF4-FFF2-40B4-BE49-F238E27FC236}">
                <a16:creationId xmlns:a16="http://schemas.microsoft.com/office/drawing/2014/main" id="{C216D777-0DDC-4F49-B383-441A49D83DC4}"/>
              </a:ext>
            </a:extLst>
          </p:cNvPr>
          <p:cNvSpPr>
            <a:spLocks noGrp="1"/>
          </p:cNvSpPr>
          <p:nvPr>
            <p:ph idx="1"/>
          </p:nvPr>
        </p:nvSpPr>
        <p:spPr>
          <a:xfrm>
            <a:off x="1141412" y="1693889"/>
            <a:ext cx="9905999" cy="4097312"/>
          </a:xfrm>
        </p:spPr>
        <p:txBody>
          <a:bodyPr>
            <a:normAutofit fontScale="85000" lnSpcReduction="10000"/>
          </a:bodyPr>
          <a:lstStyle/>
          <a:p>
            <a:r>
              <a:rPr lang="fr-FR" b="1" u="sng" dirty="0"/>
              <a:t>Lévitique 25 :23</a:t>
            </a:r>
            <a:r>
              <a:rPr lang="fr-FR" dirty="0"/>
              <a:t> – Ce pays appartient au Seigneur et il peut l’occuper et en disposer à sa guise : </a:t>
            </a:r>
            <a:r>
              <a:rPr lang="fr-FR" i="1" dirty="0"/>
              <a:t>« Les terres ne se vendront point à perpétuité ; car le pays est à moi… »</a:t>
            </a:r>
            <a:endParaRPr lang="fr-FR" dirty="0"/>
          </a:p>
          <a:p>
            <a:r>
              <a:rPr lang="fr-FR" u="sng" dirty="0"/>
              <a:t>Joël 1 :6, 2 :18, 3 :2</a:t>
            </a:r>
            <a:r>
              <a:rPr lang="fr-FR" dirty="0"/>
              <a:t> – A trois reprises ce livre fait référence au pays comme à la propriété de l’Eternel.</a:t>
            </a:r>
          </a:p>
          <a:p>
            <a:r>
              <a:rPr lang="fr-FR" i="1" dirty="0"/>
              <a:t>« car un peuple est venu fondre sur mon pays… »</a:t>
            </a:r>
            <a:r>
              <a:rPr lang="fr-FR" dirty="0"/>
              <a:t> (1 :6) </a:t>
            </a:r>
            <a:r>
              <a:rPr lang="fr-FR" i="1" dirty="0"/>
              <a:t>« L’Eternel est ému de jalousie pour son pays … »</a:t>
            </a:r>
            <a:r>
              <a:rPr lang="fr-FR" dirty="0"/>
              <a:t> (2 :18) , </a:t>
            </a:r>
            <a:r>
              <a:rPr lang="fr-FR" i="1" dirty="0"/>
              <a:t>«</a:t>
            </a:r>
            <a:r>
              <a:rPr lang="fr-FR" b="1" i="1" dirty="0"/>
              <a:t> Je rassemblerai toutes les nations , et les ferai descendre dans la vallée de Josaphat ; là j’entrerai en jugement avec elles, au sujet d’Israël, mon héritage, qu’elles ont dispersé parmi les nations, et au sujet de mon pays qu’elles se sont partagé »</a:t>
            </a:r>
            <a:r>
              <a:rPr lang="fr-FR" dirty="0"/>
              <a:t>(3 :2) </a:t>
            </a:r>
          </a:p>
          <a:p>
            <a:r>
              <a:rPr lang="fr-FR" u="sng" dirty="0"/>
              <a:t>Zacharie 9 :16</a:t>
            </a:r>
            <a:r>
              <a:rPr lang="fr-FR" dirty="0"/>
              <a:t> : </a:t>
            </a:r>
            <a:r>
              <a:rPr lang="fr-FR" i="1" dirty="0"/>
              <a:t>« L’</a:t>
            </a:r>
            <a:r>
              <a:rPr lang="fr-FR" i="1" dirty="0" err="1"/>
              <a:t>eternel</a:t>
            </a:r>
            <a:r>
              <a:rPr lang="fr-FR" i="1" dirty="0"/>
              <a:t>, leur Dieu, les sauvera en ce jour là, comme le troupeau de son peuple ; car ils sont les pierres d’un diadème, qui brilleront dans son pays… »</a:t>
            </a:r>
            <a:endParaRPr lang="fr-FR" dirty="0"/>
          </a:p>
          <a:p>
            <a:endParaRPr lang="fr-FR" dirty="0"/>
          </a:p>
        </p:txBody>
      </p:sp>
      <p:sp>
        <p:nvSpPr>
          <p:cNvPr id="5" name="Espace réservé du numéro de diapositive 4">
            <a:extLst>
              <a:ext uri="{FF2B5EF4-FFF2-40B4-BE49-F238E27FC236}">
                <a16:creationId xmlns:a16="http://schemas.microsoft.com/office/drawing/2014/main" id="{C2245986-F90C-C242-9578-A445912DDAD7}"/>
              </a:ext>
            </a:extLst>
          </p:cNvPr>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422606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C1A65C-BFE7-9249-9C19-D5056EC9E7EE}"/>
              </a:ext>
            </a:extLst>
          </p:cNvPr>
          <p:cNvSpPr>
            <a:spLocks noGrp="1"/>
          </p:cNvSpPr>
          <p:nvPr>
            <p:ph type="title"/>
          </p:nvPr>
        </p:nvSpPr>
        <p:spPr>
          <a:xfrm>
            <a:off x="1141413" y="618518"/>
            <a:ext cx="4878386" cy="1478570"/>
          </a:xfrm>
        </p:spPr>
        <p:txBody>
          <a:bodyPr/>
          <a:lstStyle/>
          <a:p>
            <a:r>
              <a:rPr lang="fr-FR" dirty="0"/>
              <a:t>Une possession perpétuelle. </a:t>
            </a:r>
          </a:p>
        </p:txBody>
      </p:sp>
      <p:sp>
        <p:nvSpPr>
          <p:cNvPr id="5" name="Espace réservé du contenu 4">
            <a:extLst>
              <a:ext uri="{FF2B5EF4-FFF2-40B4-BE49-F238E27FC236}">
                <a16:creationId xmlns:a16="http://schemas.microsoft.com/office/drawing/2014/main" id="{27B4DFFB-4431-BF4F-93F9-C93DE2639022}"/>
              </a:ext>
            </a:extLst>
          </p:cNvPr>
          <p:cNvSpPr>
            <a:spLocks noGrp="1"/>
          </p:cNvSpPr>
          <p:nvPr>
            <p:ph sz="half" idx="1"/>
          </p:nvPr>
        </p:nvSpPr>
        <p:spPr>
          <a:xfrm>
            <a:off x="1141410" y="2249485"/>
            <a:ext cx="4878389" cy="4031393"/>
          </a:xfrm>
        </p:spPr>
        <p:txBody>
          <a:bodyPr>
            <a:normAutofit fontScale="92500" lnSpcReduction="20000"/>
          </a:bodyPr>
          <a:lstStyle/>
          <a:p>
            <a:r>
              <a:rPr lang="fr-FR" b="1" u="sng" dirty="0"/>
              <a:t>Genèse 17 :7-8</a:t>
            </a:r>
            <a:r>
              <a:rPr lang="fr-FR" dirty="0"/>
              <a:t> : « J</a:t>
            </a:r>
            <a:r>
              <a:rPr lang="fr-FR" i="1" dirty="0"/>
              <a:t>'établirai mon alliance entre moi et toi, et tes descendants après toi, selon leurs générations: ce sera une alliance perpétuelle, en vertu de laquelle je serai ton Dieu et celui de ta postérité après toi. Je te donnerai, et à tes descendants après toi, le pays que tu habites comme étranger, tout le pays de Canaan, en possession perpétuelle, et je serai leur Dieu. »</a:t>
            </a:r>
            <a:endParaRPr lang="fr-FR" dirty="0"/>
          </a:p>
          <a:p>
            <a:endParaRPr lang="fr-FR" dirty="0"/>
          </a:p>
        </p:txBody>
      </p:sp>
      <p:pic>
        <p:nvPicPr>
          <p:cNvPr id="8" name="Espace réservé du contenu 7">
            <a:extLst>
              <a:ext uri="{FF2B5EF4-FFF2-40B4-BE49-F238E27FC236}">
                <a16:creationId xmlns:a16="http://schemas.microsoft.com/office/drawing/2014/main" id="{7CE47627-9107-BB4C-A4C8-DD9ED9B725BD}"/>
              </a:ext>
            </a:extLst>
          </p:cNvPr>
          <p:cNvPicPr>
            <a:picLocks noGrp="1" noChangeAspect="1"/>
          </p:cNvPicPr>
          <p:nvPr>
            <p:ph sz="half" idx="2"/>
          </p:nvPr>
        </p:nvPicPr>
        <p:blipFill>
          <a:blip r:embed="rId2"/>
          <a:stretch>
            <a:fillRect/>
          </a:stretch>
        </p:blipFill>
        <p:spPr>
          <a:xfrm>
            <a:off x="6463233" y="821791"/>
            <a:ext cx="4969409" cy="4969409"/>
          </a:xfrm>
        </p:spPr>
      </p:pic>
      <p:sp>
        <p:nvSpPr>
          <p:cNvPr id="9" name="Espace réservé du numéro de diapositive 8">
            <a:extLst>
              <a:ext uri="{FF2B5EF4-FFF2-40B4-BE49-F238E27FC236}">
                <a16:creationId xmlns:a16="http://schemas.microsoft.com/office/drawing/2014/main" id="{DA1AFDC6-3FC6-4142-A8DE-203CAC2B1BEA}"/>
              </a:ext>
            </a:extLst>
          </p:cNvPr>
          <p:cNvSpPr>
            <a:spLocks noGrp="1"/>
          </p:cNvSpPr>
          <p:nvPr>
            <p:ph type="sldNum" sz="quarter" idx="12"/>
          </p:nvPr>
        </p:nvSpPr>
        <p:spPr/>
        <p:txBody>
          <a:bodyPr/>
          <a:lstStyle/>
          <a:p>
            <a:fld id="{6D22F896-40B5-4ADD-8801-0D06FADFA095}" type="slidenum">
              <a:rPr lang="en-US" smtClean="0"/>
              <a:t>17</a:t>
            </a:fld>
            <a:endParaRPr lang="en-US" dirty="0"/>
          </a:p>
        </p:txBody>
      </p:sp>
    </p:spTree>
    <p:extLst>
      <p:ext uri="{BB962C8B-B14F-4D97-AF65-F5344CB8AC3E}">
        <p14:creationId xmlns:p14="http://schemas.microsoft.com/office/powerpoint/2010/main" val="1836911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90D532-6163-E343-BC22-A2488548172A}"/>
              </a:ext>
            </a:extLst>
          </p:cNvPr>
          <p:cNvSpPr>
            <a:spLocks noGrp="1"/>
          </p:cNvSpPr>
          <p:nvPr>
            <p:ph type="title"/>
          </p:nvPr>
        </p:nvSpPr>
        <p:spPr>
          <a:xfrm>
            <a:off x="1141413" y="194872"/>
            <a:ext cx="9905998" cy="1229194"/>
          </a:xfrm>
        </p:spPr>
        <p:txBody>
          <a:bodyPr/>
          <a:lstStyle/>
          <a:p>
            <a:r>
              <a:rPr lang="fr-FR" dirty="0"/>
              <a:t>Prophétise sur ces os! Ezéchiel 37</a:t>
            </a:r>
          </a:p>
        </p:txBody>
      </p:sp>
      <p:sp>
        <p:nvSpPr>
          <p:cNvPr id="5" name="Espace réservé du contenu 4">
            <a:extLst>
              <a:ext uri="{FF2B5EF4-FFF2-40B4-BE49-F238E27FC236}">
                <a16:creationId xmlns:a16="http://schemas.microsoft.com/office/drawing/2014/main" id="{06586E10-90DB-DE47-A81B-594DF73C8620}"/>
              </a:ext>
            </a:extLst>
          </p:cNvPr>
          <p:cNvSpPr>
            <a:spLocks noGrp="1"/>
          </p:cNvSpPr>
          <p:nvPr>
            <p:ph idx="1"/>
          </p:nvPr>
        </p:nvSpPr>
        <p:spPr>
          <a:xfrm>
            <a:off x="1141412" y="1259174"/>
            <a:ext cx="9905999" cy="4532027"/>
          </a:xfrm>
        </p:spPr>
        <p:txBody>
          <a:bodyPr>
            <a:normAutofit fontScale="92500" lnSpcReduction="10000"/>
          </a:bodyPr>
          <a:lstStyle/>
          <a:p>
            <a:r>
              <a:rPr lang="fr-FR" dirty="0"/>
              <a:t>« </a:t>
            </a:r>
            <a:r>
              <a:rPr lang="fr-FR" i="1" dirty="0"/>
              <a:t>La main de l'Éternel fut sur moi, et l'Éternel me transporta en esprit, et me déposa dans le milieu d'une vallée remplie d'ossements. Il me fit passer auprès d'eux, tout autour; et voici, ils étaient fort nombreux, à la surface de la vallée, et ils étaient complètement secs. Il me dit: Fils de l'homme, ces os pourront-ils revivre? Je répondis: Seigneur Éternel, tu le sais. Il me dit: Prophétise sur ces os, et dis-leur: Ossements desséchés, écoutez la parole de l'Éternel! Ainsi parle le Seigneur, l'Éternel, à ces os: Voici, je vais faire entrer en vous un esprit, et vous vivrez; je vous donnerai des nerfs, je ferai croître sur vous de la chair, je vous couvrirai de peau, je mettrai en vous un esprit, et vous vivrez</a:t>
            </a:r>
            <a:r>
              <a:rPr lang="fr-FR" dirty="0"/>
              <a:t> (…)</a:t>
            </a:r>
            <a:r>
              <a:rPr lang="fr-FR" i="1" dirty="0"/>
              <a:t> Et l'esprit entra en eux, et ils reprirent vie, et ils se tinrent sur leurs pieds: c'était une armée nombreuse, très nombreuse »</a:t>
            </a:r>
          </a:p>
          <a:p>
            <a:r>
              <a:rPr lang="fr-FR" i="1" dirty="0"/>
              <a:t>Image de la restauration d’Israël, physique d’abord, puis spirituelle. </a:t>
            </a:r>
            <a:endParaRPr lang="fr-FR" dirty="0"/>
          </a:p>
        </p:txBody>
      </p:sp>
      <p:sp>
        <p:nvSpPr>
          <p:cNvPr id="6" name="Espace réservé du numéro de diapositive 5">
            <a:extLst>
              <a:ext uri="{FF2B5EF4-FFF2-40B4-BE49-F238E27FC236}">
                <a16:creationId xmlns:a16="http://schemas.microsoft.com/office/drawing/2014/main" id="{FBAD577D-51C2-B24E-973D-7E46C213D5D1}"/>
              </a:ext>
            </a:extLst>
          </p:cNvPr>
          <p:cNvSpPr>
            <a:spLocks noGrp="1"/>
          </p:cNvSpPr>
          <p:nvPr>
            <p:ph type="sldNum" sz="quarter" idx="12"/>
          </p:nvPr>
        </p:nvSpPr>
        <p:spPr/>
        <p:txBody>
          <a:bodyPr/>
          <a:lstStyle/>
          <a:p>
            <a:fld id="{6D22F896-40B5-4ADD-8801-0D06FADFA095}" type="slidenum">
              <a:rPr lang="en-US" smtClean="0"/>
              <a:t>18</a:t>
            </a:fld>
            <a:endParaRPr lang="en-US" dirty="0"/>
          </a:p>
        </p:txBody>
      </p:sp>
    </p:spTree>
    <p:extLst>
      <p:ext uri="{BB962C8B-B14F-4D97-AF65-F5344CB8AC3E}">
        <p14:creationId xmlns:p14="http://schemas.microsoft.com/office/powerpoint/2010/main" val="2821093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824A7B1-6500-BC4C-A62A-72A3639529F3}"/>
              </a:ext>
            </a:extLst>
          </p:cNvPr>
          <p:cNvSpPr>
            <a:spLocks noGrp="1"/>
          </p:cNvSpPr>
          <p:nvPr>
            <p:ph type="title"/>
          </p:nvPr>
        </p:nvSpPr>
        <p:spPr>
          <a:xfrm>
            <a:off x="1141413" y="618518"/>
            <a:ext cx="9905998" cy="3428826"/>
          </a:xfrm>
        </p:spPr>
        <p:txBody>
          <a:bodyPr>
            <a:normAutofit fontScale="90000"/>
          </a:bodyPr>
          <a:lstStyle/>
          <a:p>
            <a:pPr algn="ctr"/>
            <a:r>
              <a:rPr lang="fr-FR" sz="4800" dirty="0"/>
              <a:t>IV. </a:t>
            </a:r>
            <a:br>
              <a:rPr lang="fr-FR" sz="4800" dirty="0"/>
            </a:br>
            <a:br>
              <a:rPr lang="fr-FR" dirty="0"/>
            </a:br>
            <a:r>
              <a:rPr lang="fr-FR" b="1" dirty="0"/>
              <a:t>Le conflit auquel Israël fait face aujourd’hui n’est pas le fait de leur propre initiative encore moins de leur désir d’expansion.</a:t>
            </a:r>
            <a:br>
              <a:rPr lang="fr-FR" dirty="0"/>
            </a:br>
            <a:endParaRPr lang="fr-FR" dirty="0"/>
          </a:p>
        </p:txBody>
      </p:sp>
      <p:sp>
        <p:nvSpPr>
          <p:cNvPr id="5" name="Espace réservé du numéro de diapositive 4">
            <a:extLst>
              <a:ext uri="{FF2B5EF4-FFF2-40B4-BE49-F238E27FC236}">
                <a16:creationId xmlns:a16="http://schemas.microsoft.com/office/drawing/2014/main" id="{4F4C1812-40A1-7B4C-9729-720A12FE81F5}"/>
              </a:ext>
            </a:extLst>
          </p:cNvPr>
          <p:cNvSpPr>
            <a:spLocks noGrp="1"/>
          </p:cNvSpPr>
          <p:nvPr>
            <p:ph type="sldNum" sz="quarter" idx="12"/>
          </p:nvPr>
        </p:nvSpPr>
        <p:spPr/>
        <p:txBody>
          <a:bodyPr/>
          <a:lstStyle/>
          <a:p>
            <a:fld id="{6D22F896-40B5-4ADD-8801-0D06FADFA095}" type="slidenum">
              <a:rPr lang="en-US" smtClean="0"/>
              <a:t>19</a:t>
            </a:fld>
            <a:endParaRPr lang="en-US" dirty="0"/>
          </a:p>
        </p:txBody>
      </p:sp>
    </p:spTree>
    <p:extLst>
      <p:ext uri="{BB962C8B-B14F-4D97-AF65-F5344CB8AC3E}">
        <p14:creationId xmlns:p14="http://schemas.microsoft.com/office/powerpoint/2010/main" val="1404582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D59E51-1C4B-434D-9656-464DA9B47055}"/>
              </a:ext>
            </a:extLst>
          </p:cNvPr>
          <p:cNvSpPr>
            <a:spLocks noGrp="1"/>
          </p:cNvSpPr>
          <p:nvPr>
            <p:ph type="title"/>
          </p:nvPr>
        </p:nvSpPr>
        <p:spPr/>
        <p:txBody>
          <a:bodyPr/>
          <a:lstStyle/>
          <a:p>
            <a:r>
              <a:rPr lang="fr-FR" dirty="0"/>
              <a:t>L’année 2018: une année d’alignement</a:t>
            </a:r>
          </a:p>
        </p:txBody>
      </p:sp>
      <p:sp>
        <p:nvSpPr>
          <p:cNvPr id="3" name="Espace réservé du contenu 2">
            <a:extLst>
              <a:ext uri="{FF2B5EF4-FFF2-40B4-BE49-F238E27FC236}">
                <a16:creationId xmlns:a16="http://schemas.microsoft.com/office/drawing/2014/main" id="{7AFF4546-D37E-224A-B23E-BDCDEA3200EB}"/>
              </a:ext>
            </a:extLst>
          </p:cNvPr>
          <p:cNvSpPr>
            <a:spLocks noGrp="1"/>
          </p:cNvSpPr>
          <p:nvPr>
            <p:ph idx="1"/>
          </p:nvPr>
        </p:nvSpPr>
        <p:spPr/>
        <p:txBody>
          <a:bodyPr/>
          <a:lstStyle/>
          <a:p>
            <a:r>
              <a:rPr lang="fr-FR" dirty="0"/>
              <a:t>Les fêtes chrétiennes et bibliques se sont alignées cette année: fêtes de Pâques/Pâque, Pentecôte/</a:t>
            </a:r>
            <a:r>
              <a:rPr lang="fr-FR" dirty="0" err="1"/>
              <a:t>Chavouot</a:t>
            </a:r>
            <a:r>
              <a:rPr lang="fr-FR" dirty="0"/>
              <a:t>. </a:t>
            </a:r>
          </a:p>
          <a:p>
            <a:r>
              <a:rPr lang="fr-FR" dirty="0"/>
              <a:t>Les nations s’alignent: les ambassades des USA et du Guatemala sont transférées à Jérusalem. </a:t>
            </a:r>
          </a:p>
          <a:p>
            <a:r>
              <a:rPr lang="fr-FR" dirty="0"/>
              <a:t>70 ans de l’Etat d’Israël. 70 parle de la sortie de la captivité. </a:t>
            </a:r>
          </a:p>
        </p:txBody>
      </p:sp>
      <p:sp>
        <p:nvSpPr>
          <p:cNvPr id="4" name="Espace réservé du numéro de diapositive 3">
            <a:extLst>
              <a:ext uri="{FF2B5EF4-FFF2-40B4-BE49-F238E27FC236}">
                <a16:creationId xmlns:a16="http://schemas.microsoft.com/office/drawing/2014/main" id="{78442FB5-1BF5-4840-884F-A21D10DFD774}"/>
              </a:ext>
            </a:extLst>
          </p:cNvPr>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1590551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4A12323-A5ED-B546-A605-141C0F714903}"/>
              </a:ext>
            </a:extLst>
          </p:cNvPr>
          <p:cNvSpPr>
            <a:spLocks noGrp="1"/>
          </p:cNvSpPr>
          <p:nvPr>
            <p:ph type="title"/>
          </p:nvPr>
        </p:nvSpPr>
        <p:spPr/>
        <p:txBody>
          <a:bodyPr/>
          <a:lstStyle/>
          <a:p>
            <a:pPr algn="ctr"/>
            <a:r>
              <a:rPr lang="fr-FR" dirty="0"/>
              <a:t>Document historique: la création </a:t>
            </a:r>
            <a:br>
              <a:rPr lang="fr-FR" dirty="0"/>
            </a:br>
            <a:r>
              <a:rPr lang="fr-FR" dirty="0"/>
              <a:t>de l’Etat d’Israël. 1948</a:t>
            </a:r>
          </a:p>
        </p:txBody>
      </p:sp>
      <p:pic>
        <p:nvPicPr>
          <p:cNvPr id="5" name="Création de l'Etat d'Israël.mp4">
            <a:hlinkClick r:id="" action="ppaction://media"/>
            <a:extLst>
              <a:ext uri="{FF2B5EF4-FFF2-40B4-BE49-F238E27FC236}">
                <a16:creationId xmlns:a16="http://schemas.microsoft.com/office/drawing/2014/main" id="{3A15C9A3-103D-CF40-B121-F18F9C8E776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51163" y="2249488"/>
            <a:ext cx="6286500" cy="3541712"/>
          </a:xfrm>
        </p:spPr>
      </p:pic>
      <p:sp>
        <p:nvSpPr>
          <p:cNvPr id="6" name="Espace réservé du numéro de diapositive 5">
            <a:extLst>
              <a:ext uri="{FF2B5EF4-FFF2-40B4-BE49-F238E27FC236}">
                <a16:creationId xmlns:a16="http://schemas.microsoft.com/office/drawing/2014/main" id="{377AAF1F-8232-644C-A70D-FE54B8686940}"/>
              </a:ext>
            </a:extLst>
          </p:cNvPr>
          <p:cNvSpPr>
            <a:spLocks noGrp="1"/>
          </p:cNvSpPr>
          <p:nvPr>
            <p:ph type="sldNum" sz="quarter" idx="12"/>
          </p:nvPr>
        </p:nvSpPr>
        <p:spPr/>
        <p:txBody>
          <a:bodyPr/>
          <a:lstStyle/>
          <a:p>
            <a:fld id="{6D22F896-40B5-4ADD-8801-0D06FADFA095}" type="slidenum">
              <a:rPr lang="en-US" smtClean="0"/>
              <a:t>20</a:t>
            </a:fld>
            <a:endParaRPr lang="en-US" dirty="0"/>
          </a:p>
        </p:txBody>
      </p:sp>
    </p:spTree>
    <p:extLst>
      <p:ext uri="{BB962C8B-B14F-4D97-AF65-F5344CB8AC3E}">
        <p14:creationId xmlns:p14="http://schemas.microsoft.com/office/powerpoint/2010/main" val="109023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7D391DA-55AD-6140-A4FD-7533EFC4C8FA}"/>
              </a:ext>
            </a:extLst>
          </p:cNvPr>
          <p:cNvSpPr>
            <a:spLocks noGrp="1"/>
          </p:cNvSpPr>
          <p:nvPr>
            <p:ph type="title"/>
          </p:nvPr>
        </p:nvSpPr>
        <p:spPr>
          <a:xfrm>
            <a:off x="1141413" y="618518"/>
            <a:ext cx="9905998" cy="3608708"/>
          </a:xfrm>
        </p:spPr>
        <p:txBody>
          <a:bodyPr>
            <a:normAutofit fontScale="90000"/>
          </a:bodyPr>
          <a:lstStyle/>
          <a:p>
            <a:pPr algn="ctr"/>
            <a:r>
              <a:rPr lang="fr-FR" sz="4900" b="1" dirty="0"/>
              <a:t>V. </a:t>
            </a:r>
            <a:br>
              <a:rPr lang="fr-FR" b="1" dirty="0"/>
            </a:br>
            <a:br>
              <a:rPr lang="fr-FR" b="1" dirty="0"/>
            </a:br>
            <a:r>
              <a:rPr lang="fr-FR" b="1" dirty="0"/>
              <a:t>Soutenir Israël ne signifie pas s’opposer aux peuples arabes en tant qu’entité, ou s’opposer aux droits des arabes vivant en Israël à une vie paisible, politiquement sûre et prospère.</a:t>
            </a:r>
            <a:br>
              <a:rPr lang="fr-FR" dirty="0"/>
            </a:br>
            <a:endParaRPr lang="fr-FR" dirty="0"/>
          </a:p>
        </p:txBody>
      </p:sp>
      <p:sp>
        <p:nvSpPr>
          <p:cNvPr id="5" name="Espace réservé du numéro de diapositive 4">
            <a:extLst>
              <a:ext uri="{FF2B5EF4-FFF2-40B4-BE49-F238E27FC236}">
                <a16:creationId xmlns:a16="http://schemas.microsoft.com/office/drawing/2014/main" id="{64D5B36E-2B33-BD46-BE54-C90F47C0B170}"/>
              </a:ext>
            </a:extLst>
          </p:cNvPr>
          <p:cNvSpPr>
            <a:spLocks noGrp="1"/>
          </p:cNvSpPr>
          <p:nvPr>
            <p:ph type="sldNum" sz="quarter" idx="12"/>
          </p:nvPr>
        </p:nvSpPr>
        <p:spPr/>
        <p:txBody>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1449378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22125DFD-E196-2748-97B2-5603ECEFBA49}"/>
              </a:ext>
            </a:extLst>
          </p:cNvPr>
          <p:cNvSpPr>
            <a:spLocks noGrp="1"/>
          </p:cNvSpPr>
          <p:nvPr>
            <p:ph type="title"/>
          </p:nvPr>
        </p:nvSpPr>
        <p:spPr/>
        <p:txBody>
          <a:bodyPr/>
          <a:lstStyle/>
          <a:p>
            <a:endParaRPr lang="fr-FR"/>
          </a:p>
        </p:txBody>
      </p:sp>
      <p:sp>
        <p:nvSpPr>
          <p:cNvPr id="7" name="Espace réservé du contenu 6">
            <a:extLst>
              <a:ext uri="{FF2B5EF4-FFF2-40B4-BE49-F238E27FC236}">
                <a16:creationId xmlns:a16="http://schemas.microsoft.com/office/drawing/2014/main" id="{773E3BE2-D66A-C04C-AFD3-BCEC2335BC33}"/>
              </a:ext>
            </a:extLst>
          </p:cNvPr>
          <p:cNvSpPr>
            <a:spLocks noGrp="1"/>
          </p:cNvSpPr>
          <p:nvPr>
            <p:ph idx="1"/>
          </p:nvPr>
        </p:nvSpPr>
        <p:spPr/>
        <p:txBody>
          <a:bodyPr/>
          <a:lstStyle/>
          <a:p>
            <a:r>
              <a:rPr lang="fr-FR" dirty="0"/>
              <a:t>Dieu n’a aucune disposition contre aucun être humain, encore moins contre les arabes qui sont la postérité d’Ismaël, l’autre fils de ce patriarche que Dieu s’est choisi lui-même, Abraham. </a:t>
            </a:r>
          </a:p>
          <a:p>
            <a:r>
              <a:rPr lang="fr-FR" dirty="0"/>
              <a:t>Prendre parti pour Israël n’exige pas d’avoir une position anti-arabe, ni d’être avare d’amour envers les autres peuples.</a:t>
            </a:r>
          </a:p>
        </p:txBody>
      </p:sp>
      <p:sp>
        <p:nvSpPr>
          <p:cNvPr id="8" name="Espace réservé du numéro de diapositive 7">
            <a:extLst>
              <a:ext uri="{FF2B5EF4-FFF2-40B4-BE49-F238E27FC236}">
                <a16:creationId xmlns:a16="http://schemas.microsoft.com/office/drawing/2014/main" id="{F75F028B-7331-D745-A6E1-128FDB3AB4D2}"/>
              </a:ext>
            </a:extLst>
          </p:cNvPr>
          <p:cNvSpPr>
            <a:spLocks noGrp="1"/>
          </p:cNvSpPr>
          <p:nvPr>
            <p:ph type="sldNum" sz="quarter" idx="12"/>
          </p:nvPr>
        </p:nvSpPr>
        <p:spPr/>
        <p:txBody>
          <a:bodyPr/>
          <a:lstStyle/>
          <a:p>
            <a:fld id="{6D22F896-40B5-4ADD-8801-0D06FADFA095}" type="slidenum">
              <a:rPr lang="en-US" smtClean="0"/>
              <a:t>22</a:t>
            </a:fld>
            <a:endParaRPr lang="en-US" dirty="0"/>
          </a:p>
        </p:txBody>
      </p:sp>
    </p:spTree>
    <p:extLst>
      <p:ext uri="{BB962C8B-B14F-4D97-AF65-F5344CB8AC3E}">
        <p14:creationId xmlns:p14="http://schemas.microsoft.com/office/powerpoint/2010/main" val="765931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C8F2D16C-7E4A-3B46-B2D6-51F6DA2E04B9}"/>
              </a:ext>
            </a:extLst>
          </p:cNvPr>
          <p:cNvSpPr>
            <a:spLocks noGrp="1"/>
          </p:cNvSpPr>
          <p:nvPr>
            <p:ph type="title"/>
          </p:nvPr>
        </p:nvSpPr>
        <p:spPr>
          <a:xfrm>
            <a:off x="1141413" y="618518"/>
            <a:ext cx="9905998" cy="4358216"/>
          </a:xfrm>
        </p:spPr>
        <p:txBody>
          <a:bodyPr>
            <a:normAutofit fontScale="90000"/>
          </a:bodyPr>
          <a:lstStyle/>
          <a:p>
            <a:pPr algn="ctr"/>
            <a:r>
              <a:rPr lang="fr-FR" sz="4900" b="1" dirty="0"/>
              <a:t>VI. </a:t>
            </a:r>
            <a:br>
              <a:rPr lang="fr-FR" sz="4900" b="1" dirty="0"/>
            </a:br>
            <a:br>
              <a:rPr lang="fr-FR" b="1" dirty="0"/>
            </a:br>
            <a:r>
              <a:rPr lang="fr-FR" b="1" dirty="0"/>
              <a:t>L’animosité galopante qui a lieu dans certaines régions du monde arabe ne sont pas seulement d’ordre politique mais elles sont conduites par des puissances spirituelles qui ne s’arrêteront que lorsqu’Israël cessera d’exister.</a:t>
            </a:r>
            <a:r>
              <a:rPr lang="fr-FR" dirty="0"/>
              <a:t> </a:t>
            </a:r>
            <a:br>
              <a:rPr lang="fr-FR" dirty="0"/>
            </a:br>
            <a:endParaRPr lang="fr-FR" dirty="0"/>
          </a:p>
        </p:txBody>
      </p:sp>
      <p:sp>
        <p:nvSpPr>
          <p:cNvPr id="6" name="Espace réservé du numéro de diapositive 5">
            <a:extLst>
              <a:ext uri="{FF2B5EF4-FFF2-40B4-BE49-F238E27FC236}">
                <a16:creationId xmlns:a16="http://schemas.microsoft.com/office/drawing/2014/main" id="{EE5DC3A2-9894-914F-8A86-DB48F7965E62}"/>
              </a:ext>
            </a:extLst>
          </p:cNvPr>
          <p:cNvSpPr>
            <a:spLocks noGrp="1"/>
          </p:cNvSpPr>
          <p:nvPr>
            <p:ph type="sldNum" sz="quarter" idx="12"/>
          </p:nvPr>
        </p:nvSpPr>
        <p:spPr/>
        <p:txBody>
          <a:bodyPr/>
          <a:lstStyle/>
          <a:p>
            <a:fld id="{6D22F896-40B5-4ADD-8801-0D06FADFA095}" type="slidenum">
              <a:rPr lang="en-US" smtClean="0"/>
              <a:t>23</a:t>
            </a:fld>
            <a:endParaRPr lang="en-US" dirty="0"/>
          </a:p>
        </p:txBody>
      </p:sp>
    </p:spTree>
    <p:extLst>
      <p:ext uri="{BB962C8B-B14F-4D97-AF65-F5344CB8AC3E}">
        <p14:creationId xmlns:p14="http://schemas.microsoft.com/office/powerpoint/2010/main" val="685511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B4FCF8B-A43A-714A-97D3-B8A4BC67E475}"/>
              </a:ext>
            </a:extLst>
          </p:cNvPr>
          <p:cNvSpPr>
            <a:spLocks noGrp="1"/>
          </p:cNvSpPr>
          <p:nvPr>
            <p:ph type="title"/>
          </p:nvPr>
        </p:nvSpPr>
        <p:spPr/>
        <p:txBody>
          <a:bodyPr/>
          <a:lstStyle/>
          <a:p>
            <a:r>
              <a:rPr lang="fr-FR" dirty="0"/>
              <a:t>L’ANTISÉMITISME. </a:t>
            </a:r>
          </a:p>
        </p:txBody>
      </p:sp>
      <p:sp>
        <p:nvSpPr>
          <p:cNvPr id="4" name="Espace réservé du contenu 3">
            <a:extLst>
              <a:ext uri="{FF2B5EF4-FFF2-40B4-BE49-F238E27FC236}">
                <a16:creationId xmlns:a16="http://schemas.microsoft.com/office/drawing/2014/main" id="{4C9853E9-4284-144D-A312-C030AE8D86B6}"/>
              </a:ext>
            </a:extLst>
          </p:cNvPr>
          <p:cNvSpPr>
            <a:spLocks noGrp="1"/>
          </p:cNvSpPr>
          <p:nvPr>
            <p:ph idx="1"/>
          </p:nvPr>
        </p:nvSpPr>
        <p:spPr/>
        <p:txBody>
          <a:bodyPr/>
          <a:lstStyle/>
          <a:p>
            <a:pPr lvl="0"/>
            <a:r>
              <a:rPr lang="fr-FR" dirty="0"/>
              <a:t>La réponse rebelle des nations à l’appel d’Israël d’être leader </a:t>
            </a:r>
          </a:p>
          <a:p>
            <a:pPr lvl="0"/>
            <a:r>
              <a:rPr lang="fr-FR" dirty="0"/>
              <a:t>Rébellion des nations contre Dieu qui s’exprime par la façon dont ils traitent le peuple d’Israël, sa terre et Jérusalem.</a:t>
            </a:r>
          </a:p>
          <a:p>
            <a:r>
              <a:rPr lang="fr-FR" dirty="0"/>
              <a:t>Tous les Apôtres étaient juifs, la première Église aussi. Les apôtres allaient à la synagogue. Croissance et bénédiction dans cette Église. Mais assez rapidement, l’Eglise a voulu se désolidariser de sa racine qui la portait. </a:t>
            </a:r>
          </a:p>
          <a:p>
            <a:pPr lvl="0"/>
            <a:endParaRPr lang="fr-FR" dirty="0"/>
          </a:p>
        </p:txBody>
      </p:sp>
      <p:sp>
        <p:nvSpPr>
          <p:cNvPr id="5" name="Espace réservé du numéro de diapositive 4">
            <a:extLst>
              <a:ext uri="{FF2B5EF4-FFF2-40B4-BE49-F238E27FC236}">
                <a16:creationId xmlns:a16="http://schemas.microsoft.com/office/drawing/2014/main" id="{8E0FF3F2-B1B3-7044-8F8A-4C563971FF70}"/>
              </a:ext>
            </a:extLst>
          </p:cNvPr>
          <p:cNvSpPr>
            <a:spLocks noGrp="1"/>
          </p:cNvSpPr>
          <p:nvPr>
            <p:ph type="sldNum" sz="quarter" idx="12"/>
          </p:nvPr>
        </p:nvSpPr>
        <p:spPr/>
        <p:txBody>
          <a:bodyPr/>
          <a:lstStyle/>
          <a:p>
            <a:fld id="{6D22F896-40B5-4ADD-8801-0D06FADFA095}" type="slidenum">
              <a:rPr lang="en-US" smtClean="0"/>
              <a:t>24</a:t>
            </a:fld>
            <a:endParaRPr lang="en-US" dirty="0"/>
          </a:p>
        </p:txBody>
      </p:sp>
    </p:spTree>
    <p:extLst>
      <p:ext uri="{BB962C8B-B14F-4D97-AF65-F5344CB8AC3E}">
        <p14:creationId xmlns:p14="http://schemas.microsoft.com/office/powerpoint/2010/main" val="2312879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87C24F-BA4B-424F-BD1A-B4626D7D3E45}"/>
              </a:ext>
            </a:extLst>
          </p:cNvPr>
          <p:cNvSpPr>
            <a:spLocks noGrp="1"/>
          </p:cNvSpPr>
          <p:nvPr>
            <p:ph type="title"/>
          </p:nvPr>
        </p:nvSpPr>
        <p:spPr/>
        <p:txBody>
          <a:bodyPr/>
          <a:lstStyle/>
          <a:p>
            <a:r>
              <a:rPr lang="fr-FR" dirty="0"/>
              <a:t>Les pères de l’Eglise et l’antisémitisme</a:t>
            </a:r>
          </a:p>
        </p:txBody>
      </p:sp>
      <p:sp>
        <p:nvSpPr>
          <p:cNvPr id="3" name="Espace réservé du contenu 2">
            <a:extLst>
              <a:ext uri="{FF2B5EF4-FFF2-40B4-BE49-F238E27FC236}">
                <a16:creationId xmlns:a16="http://schemas.microsoft.com/office/drawing/2014/main" id="{B4CBD12D-377B-9C43-9B0C-F8A957A7D665}"/>
              </a:ext>
            </a:extLst>
          </p:cNvPr>
          <p:cNvSpPr>
            <a:spLocks noGrp="1"/>
          </p:cNvSpPr>
          <p:nvPr>
            <p:ph idx="1"/>
          </p:nvPr>
        </p:nvSpPr>
        <p:spPr/>
        <p:txBody>
          <a:bodyPr>
            <a:normAutofit lnSpcReduction="10000"/>
          </a:bodyPr>
          <a:lstStyle/>
          <a:p>
            <a:r>
              <a:rPr lang="fr-FR" dirty="0"/>
              <a:t>Au IVe siècle, Saint Augustin écrit, sur la base d'un psaume, qu'il ne faut pas tuer les Juifs, mais les condamner à la dispersion et à l'humiliation, en signe de victoire de l'Eglise sur la Synagogue. Cette condamnation à la servitude éternelle sera maintenue pendant des siècles : ils ne sont pas tués mais constamment persécutés, afin de montrer aux Chrétiens le sort réservé à ceux qui renient Jésus.</a:t>
            </a:r>
          </a:p>
          <a:p>
            <a:r>
              <a:rPr lang="fr-FR" dirty="0"/>
              <a:t>L’extension de l’Evangile dans les nations à cette époque correspond à l’extension de la persécution antisémite! </a:t>
            </a:r>
          </a:p>
        </p:txBody>
      </p:sp>
      <p:sp>
        <p:nvSpPr>
          <p:cNvPr id="4" name="Espace réservé du numéro de diapositive 3">
            <a:extLst>
              <a:ext uri="{FF2B5EF4-FFF2-40B4-BE49-F238E27FC236}">
                <a16:creationId xmlns:a16="http://schemas.microsoft.com/office/drawing/2014/main" id="{4F942B55-EB9A-0842-8307-8610F2DF21A3}"/>
              </a:ext>
            </a:extLst>
          </p:cNvPr>
          <p:cNvSpPr>
            <a:spLocks noGrp="1"/>
          </p:cNvSpPr>
          <p:nvPr>
            <p:ph type="sldNum" sz="quarter" idx="12"/>
          </p:nvPr>
        </p:nvSpPr>
        <p:spPr/>
        <p:txBody>
          <a:bodyPr/>
          <a:lstStyle/>
          <a:p>
            <a:fld id="{6D22F896-40B5-4ADD-8801-0D06FADFA095}" type="slidenum">
              <a:rPr lang="en-US" smtClean="0"/>
              <a:t>25</a:t>
            </a:fld>
            <a:endParaRPr lang="en-US" dirty="0"/>
          </a:p>
        </p:txBody>
      </p:sp>
    </p:spTree>
    <p:extLst>
      <p:ext uri="{BB962C8B-B14F-4D97-AF65-F5344CB8AC3E}">
        <p14:creationId xmlns:p14="http://schemas.microsoft.com/office/powerpoint/2010/main" val="3889995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697ADD-B177-1C4A-A1F3-8E92B377E320}"/>
              </a:ext>
            </a:extLst>
          </p:cNvPr>
          <p:cNvSpPr>
            <a:spLocks noGrp="1"/>
          </p:cNvSpPr>
          <p:nvPr>
            <p:ph type="title"/>
          </p:nvPr>
        </p:nvSpPr>
        <p:spPr/>
        <p:txBody>
          <a:bodyPr/>
          <a:lstStyle/>
          <a:p>
            <a:r>
              <a:rPr lang="fr-FR" dirty="0"/>
              <a:t>Des écrits antisémites… </a:t>
            </a:r>
          </a:p>
        </p:txBody>
      </p:sp>
      <p:sp>
        <p:nvSpPr>
          <p:cNvPr id="3" name="Espace réservé du contenu 2">
            <a:extLst>
              <a:ext uri="{FF2B5EF4-FFF2-40B4-BE49-F238E27FC236}">
                <a16:creationId xmlns:a16="http://schemas.microsoft.com/office/drawing/2014/main" id="{2778E308-DF45-2C4B-B6BC-F7D56C988DF1}"/>
              </a:ext>
            </a:extLst>
          </p:cNvPr>
          <p:cNvSpPr>
            <a:spLocks noGrp="1"/>
          </p:cNvSpPr>
          <p:nvPr>
            <p:ph idx="1"/>
          </p:nvPr>
        </p:nvSpPr>
        <p:spPr/>
        <p:txBody>
          <a:bodyPr>
            <a:normAutofit/>
          </a:bodyPr>
          <a:lstStyle/>
          <a:p>
            <a:r>
              <a:rPr lang="fr-FR" dirty="0"/>
              <a:t>L’Eglise remplace Israël ; Ceux qui tuent des Juifs ne font que exécuter le jugement de Dieu. </a:t>
            </a:r>
          </a:p>
          <a:p>
            <a:r>
              <a:rPr lang="fr-FR" dirty="0"/>
              <a:t>Les juifs sont « une assemblée de démons »! Les « assassins du Christ ». </a:t>
            </a:r>
          </a:p>
          <a:p>
            <a:r>
              <a:rPr lang="fr-FR" dirty="0"/>
              <a:t>Saint-Hilaire de Poitiers (300-368) décrivit les Juifs comme « un peuple pervers que Dieu a maudit à jamais ».</a:t>
            </a:r>
          </a:p>
          <a:p>
            <a:endParaRPr lang="fr-FR" dirty="0"/>
          </a:p>
        </p:txBody>
      </p:sp>
      <p:sp>
        <p:nvSpPr>
          <p:cNvPr id="4" name="Espace réservé du numéro de diapositive 3">
            <a:extLst>
              <a:ext uri="{FF2B5EF4-FFF2-40B4-BE49-F238E27FC236}">
                <a16:creationId xmlns:a16="http://schemas.microsoft.com/office/drawing/2014/main" id="{B64E57F8-05AE-8F40-9514-039BE2C65601}"/>
              </a:ext>
            </a:extLst>
          </p:cNvPr>
          <p:cNvSpPr>
            <a:spLocks noGrp="1"/>
          </p:cNvSpPr>
          <p:nvPr>
            <p:ph type="sldNum" sz="quarter" idx="12"/>
          </p:nvPr>
        </p:nvSpPr>
        <p:spPr/>
        <p:txBody>
          <a:bodyPr/>
          <a:lstStyle/>
          <a:p>
            <a:fld id="{6D22F896-40B5-4ADD-8801-0D06FADFA095}" type="slidenum">
              <a:rPr lang="en-US" smtClean="0"/>
              <a:t>26</a:t>
            </a:fld>
            <a:endParaRPr lang="en-US" dirty="0"/>
          </a:p>
        </p:txBody>
      </p:sp>
    </p:spTree>
    <p:extLst>
      <p:ext uri="{BB962C8B-B14F-4D97-AF65-F5344CB8AC3E}">
        <p14:creationId xmlns:p14="http://schemas.microsoft.com/office/powerpoint/2010/main" val="3993628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7021533-24D4-7046-ACF6-820455A7F22B}"/>
              </a:ext>
            </a:extLst>
          </p:cNvPr>
          <p:cNvSpPr>
            <a:spLocks noGrp="1"/>
          </p:cNvSpPr>
          <p:nvPr>
            <p:ph type="title"/>
          </p:nvPr>
        </p:nvSpPr>
        <p:spPr/>
        <p:txBody>
          <a:bodyPr/>
          <a:lstStyle/>
          <a:p>
            <a:r>
              <a:rPr lang="fr-FR" dirty="0"/>
              <a:t>Les croisades</a:t>
            </a:r>
          </a:p>
        </p:txBody>
      </p:sp>
      <p:sp>
        <p:nvSpPr>
          <p:cNvPr id="5" name="Espace réservé du contenu 4">
            <a:extLst>
              <a:ext uri="{FF2B5EF4-FFF2-40B4-BE49-F238E27FC236}">
                <a16:creationId xmlns:a16="http://schemas.microsoft.com/office/drawing/2014/main" id="{8D522F59-B463-2741-95D2-FB42F31FA06B}"/>
              </a:ext>
            </a:extLst>
          </p:cNvPr>
          <p:cNvSpPr>
            <a:spLocks noGrp="1"/>
          </p:cNvSpPr>
          <p:nvPr>
            <p:ph sz="half" idx="1"/>
          </p:nvPr>
        </p:nvSpPr>
        <p:spPr/>
        <p:txBody>
          <a:bodyPr>
            <a:normAutofit lnSpcReduction="10000"/>
          </a:bodyPr>
          <a:lstStyle/>
          <a:p>
            <a:r>
              <a:rPr lang="fr-FR" b="1" dirty="0"/>
              <a:t>En 1099, les Croisés</a:t>
            </a:r>
            <a:r>
              <a:rPr lang="fr-FR" dirty="0"/>
              <a:t> arrivèrent à Jérusalem, remplirent la synagogue avec environ 1 000 Juifs, y mirent le feu et défilèrent autour sur leurs chevaux en chantant des hymnes chrétiens. </a:t>
            </a:r>
          </a:p>
          <a:p>
            <a:r>
              <a:rPr lang="fr-FR" dirty="0"/>
              <a:t>Sept croisades se succédèrent jusqu’à la dernière en 1270.</a:t>
            </a:r>
          </a:p>
          <a:p>
            <a:endParaRPr lang="fr-FR" dirty="0"/>
          </a:p>
        </p:txBody>
      </p:sp>
      <p:pic>
        <p:nvPicPr>
          <p:cNvPr id="8" name="Espace réservé du contenu 7">
            <a:extLst>
              <a:ext uri="{FF2B5EF4-FFF2-40B4-BE49-F238E27FC236}">
                <a16:creationId xmlns:a16="http://schemas.microsoft.com/office/drawing/2014/main" id="{CC0B66EC-A039-AA42-BBCB-A4E848ED57EB}"/>
              </a:ext>
            </a:extLst>
          </p:cNvPr>
          <p:cNvPicPr>
            <a:picLocks noGrp="1" noChangeAspect="1"/>
          </p:cNvPicPr>
          <p:nvPr>
            <p:ph sz="half" idx="2"/>
          </p:nvPr>
        </p:nvPicPr>
        <p:blipFill>
          <a:blip r:embed="rId2"/>
          <a:stretch>
            <a:fillRect/>
          </a:stretch>
        </p:blipFill>
        <p:spPr>
          <a:xfrm>
            <a:off x="6962028" y="1357803"/>
            <a:ext cx="3880688" cy="4435072"/>
          </a:xfrm>
        </p:spPr>
      </p:pic>
      <p:sp>
        <p:nvSpPr>
          <p:cNvPr id="9" name="Espace réservé du numéro de diapositive 8">
            <a:extLst>
              <a:ext uri="{FF2B5EF4-FFF2-40B4-BE49-F238E27FC236}">
                <a16:creationId xmlns:a16="http://schemas.microsoft.com/office/drawing/2014/main" id="{5CA21D85-9328-C24E-899C-2E3244D038DD}"/>
              </a:ext>
            </a:extLst>
          </p:cNvPr>
          <p:cNvSpPr>
            <a:spLocks noGrp="1"/>
          </p:cNvSpPr>
          <p:nvPr>
            <p:ph type="sldNum" sz="quarter" idx="12"/>
          </p:nvPr>
        </p:nvSpPr>
        <p:spPr/>
        <p:txBody>
          <a:bodyPr/>
          <a:lstStyle/>
          <a:p>
            <a:fld id="{6D22F896-40B5-4ADD-8801-0D06FADFA095}" type="slidenum">
              <a:rPr lang="en-US" smtClean="0"/>
              <a:t>27</a:t>
            </a:fld>
            <a:endParaRPr lang="en-US" dirty="0"/>
          </a:p>
        </p:txBody>
      </p:sp>
    </p:spTree>
    <p:extLst>
      <p:ext uri="{BB962C8B-B14F-4D97-AF65-F5344CB8AC3E}">
        <p14:creationId xmlns:p14="http://schemas.microsoft.com/office/powerpoint/2010/main" val="4082316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B7062E-8611-CE4D-BBEE-DCBA7FAE0F7D}"/>
              </a:ext>
            </a:extLst>
          </p:cNvPr>
          <p:cNvSpPr>
            <a:spLocks noGrp="1"/>
          </p:cNvSpPr>
          <p:nvPr>
            <p:ph type="title"/>
          </p:nvPr>
        </p:nvSpPr>
        <p:spPr/>
        <p:txBody>
          <a:bodyPr/>
          <a:lstStyle/>
          <a:p>
            <a:r>
              <a:rPr lang="fr-FR" dirty="0"/>
              <a:t>Les racines de l’antisémitisme dans l’histoire de la Réforme</a:t>
            </a:r>
          </a:p>
        </p:txBody>
      </p:sp>
      <p:sp>
        <p:nvSpPr>
          <p:cNvPr id="3" name="Espace réservé du contenu 2">
            <a:extLst>
              <a:ext uri="{FF2B5EF4-FFF2-40B4-BE49-F238E27FC236}">
                <a16:creationId xmlns:a16="http://schemas.microsoft.com/office/drawing/2014/main" id="{FAE7F2EE-B179-9B49-B1D1-2AE40AA24A5C}"/>
              </a:ext>
            </a:extLst>
          </p:cNvPr>
          <p:cNvSpPr>
            <a:spLocks noGrp="1"/>
          </p:cNvSpPr>
          <p:nvPr>
            <p:ph sz="half" idx="1"/>
          </p:nvPr>
        </p:nvSpPr>
        <p:spPr>
          <a:xfrm>
            <a:off x="1141410" y="2249486"/>
            <a:ext cx="5454262" cy="3994918"/>
          </a:xfrm>
        </p:spPr>
        <p:txBody>
          <a:bodyPr>
            <a:normAutofit fontScale="92500" lnSpcReduction="20000"/>
          </a:bodyPr>
          <a:lstStyle/>
          <a:p>
            <a:r>
              <a:rPr lang="fr-FR" dirty="0"/>
              <a:t>Son espoir de conversion des juifs ayant été anéanti,   Luther se met à insulter les juifs: "assassins de prophètes", " diables incarnés", "séducteurs du peuple", "nid de vipères", "usuriers", "étrangleurs", "ventres mous", "racaille puante" et "levain moisi". "Que quiconque qui entend un juif prononcer le nom de Dieu, qu'il le dénonce aux magistrats, ou qu'il lui lance des boulettes d'excréments de porc et le chasse comme un chien" (in </a:t>
            </a:r>
            <a:r>
              <a:rPr lang="fr-FR" b="1" i="1" u="sng" dirty="0"/>
              <a:t>Les juifs et leurs mensonges</a:t>
            </a:r>
            <a:r>
              <a:rPr lang="fr-FR" dirty="0"/>
              <a:t>). </a:t>
            </a:r>
          </a:p>
          <a:p>
            <a:endParaRPr lang="fr-FR" dirty="0"/>
          </a:p>
        </p:txBody>
      </p:sp>
      <p:pic>
        <p:nvPicPr>
          <p:cNvPr id="6" name="Espace réservé du contenu 5">
            <a:extLst>
              <a:ext uri="{FF2B5EF4-FFF2-40B4-BE49-F238E27FC236}">
                <a16:creationId xmlns:a16="http://schemas.microsoft.com/office/drawing/2014/main" id="{0B5DD388-F38E-B145-9B9A-CDE2EE819037}"/>
              </a:ext>
            </a:extLst>
          </p:cNvPr>
          <p:cNvPicPr>
            <a:picLocks noGrp="1" noChangeAspect="1"/>
          </p:cNvPicPr>
          <p:nvPr>
            <p:ph sz="half" idx="2"/>
          </p:nvPr>
        </p:nvPicPr>
        <p:blipFill>
          <a:blip r:embed="rId2"/>
          <a:stretch>
            <a:fillRect/>
          </a:stretch>
        </p:blipFill>
        <p:spPr>
          <a:xfrm>
            <a:off x="7074259" y="1796281"/>
            <a:ext cx="4183354" cy="4448123"/>
          </a:xfrm>
        </p:spPr>
      </p:pic>
      <p:sp>
        <p:nvSpPr>
          <p:cNvPr id="7" name="Espace réservé du numéro de diapositive 6">
            <a:extLst>
              <a:ext uri="{FF2B5EF4-FFF2-40B4-BE49-F238E27FC236}">
                <a16:creationId xmlns:a16="http://schemas.microsoft.com/office/drawing/2014/main" id="{0A83DEEF-42C8-134E-ADA5-5B8BAEDC0982}"/>
              </a:ext>
            </a:extLst>
          </p:cNvPr>
          <p:cNvSpPr>
            <a:spLocks noGrp="1"/>
          </p:cNvSpPr>
          <p:nvPr>
            <p:ph type="sldNum" sz="quarter" idx="12"/>
          </p:nvPr>
        </p:nvSpPr>
        <p:spPr/>
        <p:txBody>
          <a:bodyPr/>
          <a:lstStyle/>
          <a:p>
            <a:fld id="{6D22F896-40B5-4ADD-8801-0D06FADFA095}" type="slidenum">
              <a:rPr lang="en-US" smtClean="0"/>
              <a:t>28</a:t>
            </a:fld>
            <a:endParaRPr lang="en-US" dirty="0"/>
          </a:p>
        </p:txBody>
      </p:sp>
    </p:spTree>
    <p:extLst>
      <p:ext uri="{BB962C8B-B14F-4D97-AF65-F5344CB8AC3E}">
        <p14:creationId xmlns:p14="http://schemas.microsoft.com/office/powerpoint/2010/main" val="2560237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90D8F3D-AB89-2E41-9456-661AD75EDF0F}"/>
              </a:ext>
            </a:extLst>
          </p:cNvPr>
          <p:cNvSpPr>
            <a:spLocks noGrp="1"/>
          </p:cNvSpPr>
          <p:nvPr>
            <p:ph type="title"/>
          </p:nvPr>
        </p:nvSpPr>
        <p:spPr>
          <a:xfrm>
            <a:off x="1141413" y="0"/>
            <a:ext cx="9905998" cy="1154243"/>
          </a:xfrm>
        </p:spPr>
        <p:txBody>
          <a:bodyPr>
            <a:normAutofit/>
          </a:bodyPr>
          <a:lstStyle/>
          <a:p>
            <a:r>
              <a:rPr lang="fr-FR" dirty="0"/>
              <a:t>Luther et sa haine des juifs. </a:t>
            </a:r>
          </a:p>
        </p:txBody>
      </p:sp>
      <p:sp>
        <p:nvSpPr>
          <p:cNvPr id="6" name="Espace réservé du contenu 5">
            <a:extLst>
              <a:ext uri="{FF2B5EF4-FFF2-40B4-BE49-F238E27FC236}">
                <a16:creationId xmlns:a16="http://schemas.microsoft.com/office/drawing/2014/main" id="{942483C2-50FA-B449-BC90-8B605BB7F439}"/>
              </a:ext>
            </a:extLst>
          </p:cNvPr>
          <p:cNvSpPr>
            <a:spLocks noGrp="1"/>
          </p:cNvSpPr>
          <p:nvPr>
            <p:ph idx="1"/>
          </p:nvPr>
        </p:nvSpPr>
        <p:spPr>
          <a:xfrm>
            <a:off x="1141412" y="1409075"/>
            <a:ext cx="9905999" cy="5051686"/>
          </a:xfrm>
        </p:spPr>
        <p:txBody>
          <a:bodyPr>
            <a:normAutofit fontScale="92500" lnSpcReduction="20000"/>
          </a:bodyPr>
          <a:lstStyle/>
          <a:p>
            <a:r>
              <a:rPr lang="fr-FR" dirty="0"/>
              <a:t>Il  écrit que les Juifs sont " un peuple malveillant, têtu (…). Ce sont des vaniteux et des bouffons prétentieux. (…) Ils se louent eux-mêmes, méprisant et maudissant tout le monde dans leurs synagogues, leurs prières et leurs enseignements (…). Ce sont de vrais menteurs et des chiens assoiffés de sang qui ont foulé et falsifié sans cesse toute la Sainte Ecriture avec leurs gloses inventées.". </a:t>
            </a:r>
          </a:p>
          <a:p>
            <a:r>
              <a:rPr lang="fr-FR" dirty="0"/>
              <a:t>Selon Luther, les juifs sont "aveugles", "maudits", "vindicatifs", "avides", "blasphémateurs", "jaloux", "possédés" et "incorrigibles". Leur synagogues sont des "nids d'esprits immondes". Ils "nous" dominent "", empoisonnent "nos" puits, "enlèvent" nos enfants, les saignent pour récupérer leur sang et fabriquer du pain azyme (</a:t>
            </a:r>
            <a:r>
              <a:rPr lang="fr-FR" dirty="0" err="1"/>
              <a:t>matza</a:t>
            </a:r>
            <a:r>
              <a:rPr lang="fr-FR" dirty="0"/>
              <a:t>). Ils sont le "malheur" de "notre" terre. </a:t>
            </a:r>
          </a:p>
          <a:p>
            <a:r>
              <a:rPr lang="fr-FR" dirty="0"/>
              <a:t>Luther a recours à tous les mythes et stéréotypes antisémites imaginables, excepté naturellement l'antisémitisme racial, qui fut développé seulement au XIXe siècle. </a:t>
            </a:r>
            <a:br>
              <a:rPr lang="fr-FR" dirty="0"/>
            </a:br>
            <a:endParaRPr lang="fr-FR" dirty="0"/>
          </a:p>
        </p:txBody>
      </p:sp>
      <p:sp>
        <p:nvSpPr>
          <p:cNvPr id="7" name="Espace réservé du numéro de diapositive 6">
            <a:extLst>
              <a:ext uri="{FF2B5EF4-FFF2-40B4-BE49-F238E27FC236}">
                <a16:creationId xmlns:a16="http://schemas.microsoft.com/office/drawing/2014/main" id="{171A63EE-BC79-354D-B196-5FCC080F0AD4}"/>
              </a:ext>
            </a:extLst>
          </p:cNvPr>
          <p:cNvSpPr>
            <a:spLocks noGrp="1"/>
          </p:cNvSpPr>
          <p:nvPr>
            <p:ph type="sldNum" sz="quarter" idx="12"/>
          </p:nvPr>
        </p:nvSpPr>
        <p:spPr/>
        <p:txBody>
          <a:bodyPr/>
          <a:lstStyle/>
          <a:p>
            <a:fld id="{6D22F896-40B5-4ADD-8801-0D06FADFA095}" type="slidenum">
              <a:rPr lang="en-US" smtClean="0"/>
              <a:t>29</a:t>
            </a:fld>
            <a:endParaRPr lang="en-US" dirty="0"/>
          </a:p>
        </p:txBody>
      </p:sp>
    </p:spTree>
    <p:extLst>
      <p:ext uri="{BB962C8B-B14F-4D97-AF65-F5344CB8AC3E}">
        <p14:creationId xmlns:p14="http://schemas.microsoft.com/office/powerpoint/2010/main" val="149201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BBD5D-B7EC-AB44-B217-7D5D490E8287}"/>
              </a:ext>
            </a:extLst>
          </p:cNvPr>
          <p:cNvSpPr>
            <a:spLocks noGrp="1"/>
          </p:cNvSpPr>
          <p:nvPr>
            <p:ph type="title"/>
          </p:nvPr>
        </p:nvSpPr>
        <p:spPr/>
        <p:txBody>
          <a:bodyPr/>
          <a:lstStyle/>
          <a:p>
            <a:r>
              <a:rPr lang="fr-FR" dirty="0"/>
              <a:t>« Celui-ci est mon peuple ». </a:t>
            </a:r>
          </a:p>
        </p:txBody>
      </p:sp>
      <p:sp>
        <p:nvSpPr>
          <p:cNvPr id="3" name="Espace réservé du contenu 2">
            <a:extLst>
              <a:ext uri="{FF2B5EF4-FFF2-40B4-BE49-F238E27FC236}">
                <a16:creationId xmlns:a16="http://schemas.microsoft.com/office/drawing/2014/main" id="{8045B4D2-0ACB-564E-85F8-3370144302FE}"/>
              </a:ext>
            </a:extLst>
          </p:cNvPr>
          <p:cNvSpPr>
            <a:spLocks noGrp="1"/>
          </p:cNvSpPr>
          <p:nvPr>
            <p:ph idx="1"/>
          </p:nvPr>
        </p:nvSpPr>
        <p:spPr/>
        <p:txBody>
          <a:bodyPr/>
          <a:lstStyle/>
          <a:p>
            <a:r>
              <a:rPr lang="fr-FR" dirty="0"/>
              <a:t>A maintes reprises dans les Ecritures, Dieu parle d’Israël comme son peuple « Celui-ci est mon peuple ». Dieu s’identifie à Israël comme il ne le fait pour aucun autre pays sur la terre. </a:t>
            </a:r>
          </a:p>
          <a:p>
            <a:r>
              <a:rPr lang="fr-FR" dirty="0"/>
              <a:t>L’histoire d’Israël est l’histoire de Dieu. C’est son peuple, qu’il s’est fait pour lui. Il y a là un mystère de l’élection. </a:t>
            </a:r>
          </a:p>
          <a:p>
            <a:r>
              <a:rPr lang="fr-FR" dirty="0"/>
              <a:t>L’identité et l’appel d’Israël sont cachées en Dieu, dans la personne de Jésus le Messie. Israël, comme l’Eglise, est ce vase pour révéler Dieu au monde. </a:t>
            </a:r>
          </a:p>
        </p:txBody>
      </p:sp>
      <p:sp>
        <p:nvSpPr>
          <p:cNvPr id="4" name="Espace réservé du numéro de diapositive 3">
            <a:extLst>
              <a:ext uri="{FF2B5EF4-FFF2-40B4-BE49-F238E27FC236}">
                <a16:creationId xmlns:a16="http://schemas.microsoft.com/office/drawing/2014/main" id="{182E7AD0-55EF-5C49-B8DF-387E25EF5728}"/>
              </a:ext>
            </a:extLst>
          </p:cNvPr>
          <p:cNvSpPr>
            <a:spLocks noGrp="1"/>
          </p:cNvSpPr>
          <p:nvPr>
            <p:ph type="sldNum" sz="quarter" idx="12"/>
          </p:nvPr>
        </p:nvSpPr>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3424319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74FF4E-AD7B-BE4E-9F35-B1E9321372BE}"/>
              </a:ext>
            </a:extLst>
          </p:cNvPr>
          <p:cNvSpPr>
            <a:spLocks noGrp="1"/>
          </p:cNvSpPr>
          <p:nvPr>
            <p:ph type="title"/>
          </p:nvPr>
        </p:nvSpPr>
        <p:spPr/>
        <p:txBody>
          <a:bodyPr/>
          <a:lstStyle/>
          <a:p>
            <a:r>
              <a:rPr lang="fr-FR" dirty="0"/>
              <a:t>Luther et l’idéologie nazie</a:t>
            </a:r>
          </a:p>
        </p:txBody>
      </p:sp>
      <p:sp>
        <p:nvSpPr>
          <p:cNvPr id="3" name="Espace réservé du contenu 2">
            <a:extLst>
              <a:ext uri="{FF2B5EF4-FFF2-40B4-BE49-F238E27FC236}">
                <a16:creationId xmlns:a16="http://schemas.microsoft.com/office/drawing/2014/main" id="{DD9B33E2-9355-9542-B23F-6AE7987E0E50}"/>
              </a:ext>
            </a:extLst>
          </p:cNvPr>
          <p:cNvSpPr>
            <a:spLocks noGrp="1"/>
          </p:cNvSpPr>
          <p:nvPr>
            <p:ph idx="1"/>
          </p:nvPr>
        </p:nvSpPr>
        <p:spPr/>
        <p:txBody>
          <a:bodyPr>
            <a:normAutofit lnSpcReduction="10000"/>
          </a:bodyPr>
          <a:lstStyle/>
          <a:p>
            <a:r>
              <a:rPr lang="fr-FR" dirty="0"/>
              <a:t>Luther fut l’un des premiers à déclarer qu’il fallait se débarrasser des juifs en les tuant tous. Avec lui naît l’idéologie de la « solution finale »… </a:t>
            </a:r>
          </a:p>
          <a:p>
            <a:r>
              <a:rPr lang="fr-FR" dirty="0"/>
              <a:t>"Par conséquent, dans tous les cas, débarrassons-nous-en!!", telle était l'essence des propositions de Luther aux autorités de son époque. En effet, selon lui, "nous commettons une faute en ne les tuant pas »</a:t>
            </a:r>
          </a:p>
          <a:p>
            <a:r>
              <a:rPr lang="fr-FR" dirty="0"/>
              <a:t>La « nuit de Cristal » du  9 au 10  Novembre 1938, qui inaugure les débuts d’une intense persécution des juifs en Allemagne, correspond à la date d’anniversaire de la naissance de Luther: le 10 Novembre 1483…</a:t>
            </a:r>
          </a:p>
        </p:txBody>
      </p:sp>
      <p:sp>
        <p:nvSpPr>
          <p:cNvPr id="4" name="Espace réservé du numéro de diapositive 3">
            <a:extLst>
              <a:ext uri="{FF2B5EF4-FFF2-40B4-BE49-F238E27FC236}">
                <a16:creationId xmlns:a16="http://schemas.microsoft.com/office/drawing/2014/main" id="{E4A6DA01-337F-3A4A-B0E7-F14B29A8AAF1}"/>
              </a:ext>
            </a:extLst>
          </p:cNvPr>
          <p:cNvSpPr>
            <a:spLocks noGrp="1"/>
          </p:cNvSpPr>
          <p:nvPr>
            <p:ph type="sldNum" sz="quarter" idx="12"/>
          </p:nvPr>
        </p:nvSpPr>
        <p:spPr/>
        <p:txBody>
          <a:bodyPr/>
          <a:lstStyle/>
          <a:p>
            <a:fld id="{6D22F896-40B5-4ADD-8801-0D06FADFA095}" type="slidenum">
              <a:rPr lang="en-US" smtClean="0"/>
              <a:t>30</a:t>
            </a:fld>
            <a:endParaRPr lang="en-US" dirty="0"/>
          </a:p>
        </p:txBody>
      </p:sp>
    </p:spTree>
    <p:extLst>
      <p:ext uri="{BB962C8B-B14F-4D97-AF65-F5344CB8AC3E}">
        <p14:creationId xmlns:p14="http://schemas.microsoft.com/office/powerpoint/2010/main" val="2782803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5A505F-8709-0C42-AD65-7282DCAE47D8}"/>
              </a:ext>
            </a:extLst>
          </p:cNvPr>
          <p:cNvSpPr>
            <a:spLocks noGrp="1"/>
          </p:cNvSpPr>
          <p:nvPr>
            <p:ph type="title"/>
          </p:nvPr>
        </p:nvSpPr>
        <p:spPr/>
        <p:txBody>
          <a:bodyPr/>
          <a:lstStyle/>
          <a:p>
            <a:r>
              <a:rPr lang="fr-FR" dirty="0"/>
              <a:t>Tout cela a laissé des traces dans nos </a:t>
            </a:r>
            <a:r>
              <a:rPr lang="fr-FR" dirty="0" err="1"/>
              <a:t>coeurs</a:t>
            </a:r>
            <a:r>
              <a:rPr lang="fr-FR" dirty="0"/>
              <a:t>. </a:t>
            </a:r>
          </a:p>
        </p:txBody>
      </p:sp>
      <p:sp>
        <p:nvSpPr>
          <p:cNvPr id="3" name="Espace réservé du contenu 2">
            <a:extLst>
              <a:ext uri="{FF2B5EF4-FFF2-40B4-BE49-F238E27FC236}">
                <a16:creationId xmlns:a16="http://schemas.microsoft.com/office/drawing/2014/main" id="{46B581C1-8003-8F4A-BC7A-04189284EC5D}"/>
              </a:ext>
            </a:extLst>
          </p:cNvPr>
          <p:cNvSpPr>
            <a:spLocks noGrp="1"/>
          </p:cNvSpPr>
          <p:nvPr>
            <p:ph idx="1"/>
          </p:nvPr>
        </p:nvSpPr>
        <p:spPr/>
        <p:txBody>
          <a:bodyPr/>
          <a:lstStyle/>
          <a:p>
            <a:r>
              <a:rPr lang="fr-FR" dirty="0"/>
              <a:t>Les nouvelles expressions de l’antisémitisme aujourd’hui: </a:t>
            </a:r>
          </a:p>
          <a:p>
            <a:pPr lvl="1"/>
            <a:r>
              <a:rPr lang="fr-FR" b="1" dirty="0"/>
              <a:t>l’indifférence,</a:t>
            </a:r>
          </a:p>
          <a:p>
            <a:pPr lvl="1"/>
            <a:r>
              <a:rPr lang="fr-FR" b="1" dirty="0"/>
              <a:t> la passivité, </a:t>
            </a:r>
          </a:p>
          <a:p>
            <a:pPr lvl="1"/>
            <a:r>
              <a:rPr lang="fr-FR" b="1" dirty="0"/>
              <a:t>Les attitudes négatives envers les juifs</a:t>
            </a:r>
          </a:p>
          <a:p>
            <a:pPr lvl="1"/>
            <a:r>
              <a:rPr lang="fr-FR" b="1" dirty="0"/>
              <a:t>Un esprit de supériorité, </a:t>
            </a:r>
          </a:p>
          <a:p>
            <a:pPr lvl="1"/>
            <a:r>
              <a:rPr lang="fr-FR" b="1" dirty="0"/>
              <a:t>Véhiculer de la suspicion, </a:t>
            </a:r>
          </a:p>
          <a:p>
            <a:pPr lvl="1"/>
            <a:r>
              <a:rPr lang="fr-FR" b="1" dirty="0"/>
              <a:t>Embrasser de fausses théologies. (Théologie du remplacement…) </a:t>
            </a:r>
            <a:endParaRPr lang="fr-FR" dirty="0"/>
          </a:p>
          <a:p>
            <a:endParaRPr lang="fr-FR" dirty="0"/>
          </a:p>
        </p:txBody>
      </p:sp>
      <p:sp>
        <p:nvSpPr>
          <p:cNvPr id="4" name="Espace réservé du numéro de diapositive 3">
            <a:extLst>
              <a:ext uri="{FF2B5EF4-FFF2-40B4-BE49-F238E27FC236}">
                <a16:creationId xmlns:a16="http://schemas.microsoft.com/office/drawing/2014/main" id="{EA4E72DB-94DE-6640-8B8D-517F207D61A1}"/>
              </a:ext>
            </a:extLst>
          </p:cNvPr>
          <p:cNvSpPr>
            <a:spLocks noGrp="1"/>
          </p:cNvSpPr>
          <p:nvPr>
            <p:ph type="sldNum" sz="quarter" idx="12"/>
          </p:nvPr>
        </p:nvSpPr>
        <p:spPr/>
        <p:txBody>
          <a:bodyPr/>
          <a:lstStyle/>
          <a:p>
            <a:fld id="{6D22F896-40B5-4ADD-8801-0D06FADFA095}" type="slidenum">
              <a:rPr lang="en-US" smtClean="0"/>
              <a:t>31</a:t>
            </a:fld>
            <a:endParaRPr lang="en-US" dirty="0"/>
          </a:p>
        </p:txBody>
      </p:sp>
    </p:spTree>
    <p:extLst>
      <p:ext uri="{BB962C8B-B14F-4D97-AF65-F5344CB8AC3E}">
        <p14:creationId xmlns:p14="http://schemas.microsoft.com/office/powerpoint/2010/main" val="2017677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92EF07-35D0-064C-92CF-983C99FD7891}"/>
              </a:ext>
            </a:extLst>
          </p:cNvPr>
          <p:cNvSpPr>
            <a:spLocks noGrp="1"/>
          </p:cNvSpPr>
          <p:nvPr>
            <p:ph type="title"/>
          </p:nvPr>
        </p:nvSpPr>
        <p:spPr/>
        <p:txBody>
          <a:bodyPr/>
          <a:lstStyle/>
          <a:p>
            <a:r>
              <a:rPr lang="fr-FR" dirty="0"/>
              <a:t>RESISTER! </a:t>
            </a:r>
          </a:p>
        </p:txBody>
      </p:sp>
      <p:sp>
        <p:nvSpPr>
          <p:cNvPr id="3" name="Espace réservé du contenu 2">
            <a:extLst>
              <a:ext uri="{FF2B5EF4-FFF2-40B4-BE49-F238E27FC236}">
                <a16:creationId xmlns:a16="http://schemas.microsoft.com/office/drawing/2014/main" id="{4CC6C6EA-702C-F549-A157-4790ED8C3618}"/>
              </a:ext>
            </a:extLst>
          </p:cNvPr>
          <p:cNvSpPr>
            <a:spLocks noGrp="1"/>
          </p:cNvSpPr>
          <p:nvPr>
            <p:ph idx="1"/>
          </p:nvPr>
        </p:nvSpPr>
        <p:spPr/>
        <p:txBody>
          <a:bodyPr/>
          <a:lstStyle/>
          <a:p>
            <a:r>
              <a:rPr lang="fr-FR" dirty="0"/>
              <a:t>Nous avons cette chance de pouvoir fermer ce chapitre de l’antisémitisme et en ouvrir un nouveau qui correspond à une nouvelle saison. </a:t>
            </a:r>
          </a:p>
          <a:p>
            <a:endParaRPr lang="fr-FR" dirty="0"/>
          </a:p>
          <a:p>
            <a:pPr marL="0" indent="0">
              <a:buNone/>
            </a:pPr>
            <a:endParaRPr lang="fr-FR" dirty="0"/>
          </a:p>
        </p:txBody>
      </p:sp>
      <p:sp>
        <p:nvSpPr>
          <p:cNvPr id="4" name="Espace réservé du numéro de diapositive 3">
            <a:extLst>
              <a:ext uri="{FF2B5EF4-FFF2-40B4-BE49-F238E27FC236}">
                <a16:creationId xmlns:a16="http://schemas.microsoft.com/office/drawing/2014/main" id="{E6D2CFF5-E9D6-054A-A6A1-DA00462A1FA3}"/>
              </a:ext>
            </a:extLst>
          </p:cNvPr>
          <p:cNvSpPr>
            <a:spLocks noGrp="1"/>
          </p:cNvSpPr>
          <p:nvPr>
            <p:ph type="sldNum" sz="quarter" idx="12"/>
          </p:nvPr>
        </p:nvSpPr>
        <p:spPr/>
        <p:txBody>
          <a:bodyPr/>
          <a:lstStyle/>
          <a:p>
            <a:fld id="{6D22F896-40B5-4ADD-8801-0D06FADFA095}" type="slidenum">
              <a:rPr lang="en-US" smtClean="0"/>
              <a:t>32</a:t>
            </a:fld>
            <a:endParaRPr lang="en-US" dirty="0"/>
          </a:p>
        </p:txBody>
      </p:sp>
    </p:spTree>
    <p:extLst>
      <p:ext uri="{BB962C8B-B14F-4D97-AF65-F5344CB8AC3E}">
        <p14:creationId xmlns:p14="http://schemas.microsoft.com/office/powerpoint/2010/main" val="196695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1C84EF9-08A1-EF43-9EE9-901D7A5A33C6}"/>
              </a:ext>
            </a:extLst>
          </p:cNvPr>
          <p:cNvSpPr>
            <a:spLocks noGrp="1"/>
          </p:cNvSpPr>
          <p:nvPr>
            <p:ph type="title"/>
          </p:nvPr>
        </p:nvSpPr>
        <p:spPr/>
        <p:txBody>
          <a:bodyPr/>
          <a:lstStyle/>
          <a:p>
            <a:r>
              <a:rPr lang="fr-FR" dirty="0"/>
              <a:t>Un résistant allemand  au nazisme: </a:t>
            </a:r>
            <a:br>
              <a:rPr lang="fr-FR" dirty="0"/>
            </a:br>
            <a:r>
              <a:rPr lang="fr-FR" dirty="0"/>
              <a:t> Dietrich </a:t>
            </a:r>
            <a:r>
              <a:rPr lang="fr-FR" dirty="0" err="1"/>
              <a:t>bonheoffer</a:t>
            </a:r>
            <a:endParaRPr lang="fr-FR" dirty="0"/>
          </a:p>
        </p:txBody>
      </p:sp>
      <p:sp>
        <p:nvSpPr>
          <p:cNvPr id="5" name="Espace réservé du contenu 4">
            <a:extLst>
              <a:ext uri="{FF2B5EF4-FFF2-40B4-BE49-F238E27FC236}">
                <a16:creationId xmlns:a16="http://schemas.microsoft.com/office/drawing/2014/main" id="{7EBA35F2-A336-8544-809E-C645F7F08266}"/>
              </a:ext>
            </a:extLst>
          </p:cNvPr>
          <p:cNvSpPr>
            <a:spLocks noGrp="1"/>
          </p:cNvSpPr>
          <p:nvPr>
            <p:ph sz="half" idx="1"/>
          </p:nvPr>
        </p:nvSpPr>
        <p:spPr>
          <a:xfrm>
            <a:off x="1141410" y="2249485"/>
            <a:ext cx="4878389" cy="4076363"/>
          </a:xfrm>
        </p:spPr>
        <p:txBody>
          <a:bodyPr>
            <a:normAutofit fontScale="92500" lnSpcReduction="20000"/>
          </a:bodyPr>
          <a:lstStyle/>
          <a:p>
            <a:pPr fontAlgn="t"/>
            <a:r>
              <a:rPr lang="fr-FR" b="1" dirty="0"/>
              <a:t>Il écrivait: </a:t>
            </a:r>
            <a:r>
              <a:rPr lang="fr-FR" dirty="0"/>
              <a:t>«</a:t>
            </a:r>
            <a:r>
              <a:rPr lang="fr-FR" b="1" i="1" dirty="0"/>
              <a:t>L’Eglise n’est réellement Eglise que quand elle existe pour ceux qui n’en font pas partie</a:t>
            </a:r>
            <a:r>
              <a:rPr lang="fr-FR" b="1" dirty="0"/>
              <a:t>»</a:t>
            </a:r>
            <a:r>
              <a:rPr lang="fr-FR" dirty="0"/>
              <a:t> et, plus loin, «</a:t>
            </a:r>
            <a:r>
              <a:rPr lang="fr-FR" b="1" i="1" dirty="0"/>
              <a:t>le devoir inconditionnel de l’Eglise est de s’occuper des victimes de tous les systèmes sociaux, même s’ils n’appartiennent pas à la communauté des chrétiens</a:t>
            </a:r>
            <a:r>
              <a:rPr lang="fr-FR" b="1" dirty="0"/>
              <a:t>.»</a:t>
            </a:r>
            <a:endParaRPr lang="fr-FR" dirty="0"/>
          </a:p>
          <a:p>
            <a:r>
              <a:rPr lang="fr-FR" b="1" i="1" dirty="0"/>
              <a:t>«Celui-là seul qui crie en faveur des juifs a le droit de chanter du grégorien» </a:t>
            </a:r>
            <a:r>
              <a:rPr lang="fr-FR" b="1" dirty="0"/>
              <a:t>(Cité dans La Croix, 6 mai 2005)</a:t>
            </a:r>
            <a:endParaRPr lang="fr-FR" dirty="0"/>
          </a:p>
        </p:txBody>
      </p:sp>
      <p:pic>
        <p:nvPicPr>
          <p:cNvPr id="8" name="Espace réservé du contenu 7">
            <a:extLst>
              <a:ext uri="{FF2B5EF4-FFF2-40B4-BE49-F238E27FC236}">
                <a16:creationId xmlns:a16="http://schemas.microsoft.com/office/drawing/2014/main" id="{BEA101A8-6566-E844-B6A1-DC7CCDF5D720}"/>
              </a:ext>
            </a:extLst>
          </p:cNvPr>
          <p:cNvPicPr>
            <a:picLocks noGrp="1" noChangeAspect="1"/>
          </p:cNvPicPr>
          <p:nvPr>
            <p:ph sz="half" idx="2"/>
          </p:nvPr>
        </p:nvPicPr>
        <p:blipFill>
          <a:blip r:embed="rId2"/>
          <a:stretch>
            <a:fillRect/>
          </a:stretch>
        </p:blipFill>
        <p:spPr>
          <a:xfrm>
            <a:off x="6524535" y="2525315"/>
            <a:ext cx="5339386" cy="2990056"/>
          </a:xfrm>
        </p:spPr>
      </p:pic>
      <p:sp>
        <p:nvSpPr>
          <p:cNvPr id="9" name="Espace réservé du numéro de diapositive 8">
            <a:extLst>
              <a:ext uri="{FF2B5EF4-FFF2-40B4-BE49-F238E27FC236}">
                <a16:creationId xmlns:a16="http://schemas.microsoft.com/office/drawing/2014/main" id="{1077119C-5C4D-B44D-98C3-AFE49A3AF883}"/>
              </a:ext>
            </a:extLst>
          </p:cNvPr>
          <p:cNvSpPr>
            <a:spLocks noGrp="1"/>
          </p:cNvSpPr>
          <p:nvPr>
            <p:ph type="sldNum" sz="quarter" idx="12"/>
          </p:nvPr>
        </p:nvSpPr>
        <p:spPr/>
        <p:txBody>
          <a:bodyPr/>
          <a:lstStyle/>
          <a:p>
            <a:fld id="{6D22F896-40B5-4ADD-8801-0D06FADFA095}" type="slidenum">
              <a:rPr lang="en-US" smtClean="0"/>
              <a:t>33</a:t>
            </a:fld>
            <a:endParaRPr lang="en-US" dirty="0"/>
          </a:p>
        </p:txBody>
      </p:sp>
    </p:spTree>
    <p:extLst>
      <p:ext uri="{BB962C8B-B14F-4D97-AF65-F5344CB8AC3E}">
        <p14:creationId xmlns:p14="http://schemas.microsoft.com/office/powerpoint/2010/main" val="547678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A98F2E3-A1BA-D243-A2D1-93AFD20AAB8A}"/>
              </a:ext>
            </a:extLst>
          </p:cNvPr>
          <p:cNvSpPr>
            <a:spLocks noGrp="1"/>
          </p:cNvSpPr>
          <p:nvPr>
            <p:ph type="title"/>
          </p:nvPr>
        </p:nvSpPr>
        <p:spPr>
          <a:xfrm>
            <a:off x="1141413" y="618518"/>
            <a:ext cx="9905998" cy="4163344"/>
          </a:xfrm>
        </p:spPr>
        <p:txBody>
          <a:bodyPr>
            <a:normAutofit/>
          </a:bodyPr>
          <a:lstStyle/>
          <a:p>
            <a:pPr algn="ctr"/>
            <a:r>
              <a:rPr lang="fr-FR" sz="4400" b="1" dirty="0"/>
              <a:t>VIII. </a:t>
            </a:r>
            <a:br>
              <a:rPr lang="fr-FR" b="1" dirty="0"/>
            </a:br>
            <a:r>
              <a:rPr lang="fr-FR" b="1" dirty="0"/>
              <a:t>Le même esprit qui contrôle cette animosité s’oppose aussi aux chrétiens tout comme aux juifs et au temps marqué, ils persécuteront ces deux groupes.</a:t>
            </a:r>
            <a:br>
              <a:rPr lang="fr-FR" dirty="0"/>
            </a:br>
            <a:endParaRPr lang="fr-FR" dirty="0"/>
          </a:p>
        </p:txBody>
      </p:sp>
      <p:sp>
        <p:nvSpPr>
          <p:cNvPr id="6" name="Espace réservé du numéro de diapositive 5">
            <a:extLst>
              <a:ext uri="{FF2B5EF4-FFF2-40B4-BE49-F238E27FC236}">
                <a16:creationId xmlns:a16="http://schemas.microsoft.com/office/drawing/2014/main" id="{59DC60E6-4C11-6548-800E-03D9F585B1B1}"/>
              </a:ext>
            </a:extLst>
          </p:cNvPr>
          <p:cNvSpPr>
            <a:spLocks noGrp="1"/>
          </p:cNvSpPr>
          <p:nvPr>
            <p:ph type="sldNum" sz="quarter" idx="12"/>
          </p:nvPr>
        </p:nvSpPr>
        <p:spPr/>
        <p:txBody>
          <a:bodyPr/>
          <a:lstStyle/>
          <a:p>
            <a:fld id="{6D22F896-40B5-4ADD-8801-0D06FADFA095}" type="slidenum">
              <a:rPr lang="en-US" smtClean="0"/>
              <a:t>34</a:t>
            </a:fld>
            <a:endParaRPr lang="en-US" dirty="0"/>
          </a:p>
        </p:txBody>
      </p:sp>
    </p:spTree>
    <p:extLst>
      <p:ext uri="{BB962C8B-B14F-4D97-AF65-F5344CB8AC3E}">
        <p14:creationId xmlns:p14="http://schemas.microsoft.com/office/powerpoint/2010/main" val="1685170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3A74957-08D6-7B44-BA3B-3D9B1E25DA1D}"/>
              </a:ext>
            </a:extLst>
          </p:cNvPr>
          <p:cNvSpPr>
            <a:spLocks noGrp="1"/>
          </p:cNvSpPr>
          <p:nvPr>
            <p:ph type="title"/>
          </p:nvPr>
        </p:nvSpPr>
        <p:spPr/>
        <p:txBody>
          <a:bodyPr/>
          <a:lstStyle/>
          <a:p>
            <a:endParaRPr lang="fr-FR"/>
          </a:p>
        </p:txBody>
      </p:sp>
      <p:sp>
        <p:nvSpPr>
          <p:cNvPr id="4" name="Espace réservé du contenu 3">
            <a:extLst>
              <a:ext uri="{FF2B5EF4-FFF2-40B4-BE49-F238E27FC236}">
                <a16:creationId xmlns:a16="http://schemas.microsoft.com/office/drawing/2014/main" id="{13913C9F-D920-2B43-BC8D-972775B5527C}"/>
              </a:ext>
            </a:extLst>
          </p:cNvPr>
          <p:cNvSpPr>
            <a:spLocks noGrp="1"/>
          </p:cNvSpPr>
          <p:nvPr>
            <p:ph idx="1"/>
          </p:nvPr>
        </p:nvSpPr>
        <p:spPr/>
        <p:txBody>
          <a:bodyPr/>
          <a:lstStyle/>
          <a:p>
            <a:r>
              <a:rPr lang="fr-FR" dirty="0"/>
              <a:t>Les Ecritures déclarent qu’il y deux témoins qui seront mis à mort à Jérusalem à la fin des temps (Apocalypse 11), et Dieu a effectivement eu deux témoins à travers l’histoire – les juifs et les chrétiens.</a:t>
            </a:r>
          </a:p>
          <a:p>
            <a:r>
              <a:rPr lang="fr-FR" dirty="0"/>
              <a:t>Les hostilités et les animosités sont autant dirigées contre les croyants qu’elles le sont contre Israël, parce qu’il y a un esprit dans le monde qui est contre Dieu et tout ce qui est de lui.</a:t>
            </a:r>
          </a:p>
          <a:p>
            <a:pPr marL="0" indent="0">
              <a:buNone/>
            </a:pPr>
            <a:endParaRPr lang="fr-FR" dirty="0"/>
          </a:p>
        </p:txBody>
      </p:sp>
      <p:sp>
        <p:nvSpPr>
          <p:cNvPr id="5" name="Espace réservé du numéro de diapositive 4">
            <a:extLst>
              <a:ext uri="{FF2B5EF4-FFF2-40B4-BE49-F238E27FC236}">
                <a16:creationId xmlns:a16="http://schemas.microsoft.com/office/drawing/2014/main" id="{7506A961-F682-2F45-AE79-A72D33352E82}"/>
              </a:ext>
            </a:extLst>
          </p:cNvPr>
          <p:cNvSpPr>
            <a:spLocks noGrp="1"/>
          </p:cNvSpPr>
          <p:nvPr>
            <p:ph type="sldNum" sz="quarter" idx="12"/>
          </p:nvPr>
        </p:nvSpPr>
        <p:spPr/>
        <p:txBody>
          <a:bodyPr/>
          <a:lstStyle/>
          <a:p>
            <a:fld id="{6D22F896-40B5-4ADD-8801-0D06FADFA095}" type="slidenum">
              <a:rPr lang="en-US" smtClean="0"/>
              <a:t>35</a:t>
            </a:fld>
            <a:endParaRPr lang="en-US" dirty="0"/>
          </a:p>
        </p:txBody>
      </p:sp>
    </p:spTree>
    <p:extLst>
      <p:ext uri="{BB962C8B-B14F-4D97-AF65-F5344CB8AC3E}">
        <p14:creationId xmlns:p14="http://schemas.microsoft.com/office/powerpoint/2010/main" val="1484668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752EEC-DA45-C04D-8D78-675D1D9FC40C}"/>
              </a:ext>
            </a:extLst>
          </p:cNvPr>
          <p:cNvSpPr>
            <a:spLocks noGrp="1"/>
          </p:cNvSpPr>
          <p:nvPr>
            <p:ph type="title"/>
          </p:nvPr>
        </p:nvSpPr>
        <p:spPr/>
        <p:txBody>
          <a:bodyPr/>
          <a:lstStyle/>
          <a:p>
            <a:r>
              <a:rPr lang="fr-FR" dirty="0"/>
              <a:t>Ils sont venus… </a:t>
            </a:r>
          </a:p>
        </p:txBody>
      </p:sp>
      <p:sp>
        <p:nvSpPr>
          <p:cNvPr id="3" name="Espace réservé du contenu 2">
            <a:extLst>
              <a:ext uri="{FF2B5EF4-FFF2-40B4-BE49-F238E27FC236}">
                <a16:creationId xmlns:a16="http://schemas.microsoft.com/office/drawing/2014/main" id="{0EBB8BC7-6E84-6049-B16C-03959CF06196}"/>
              </a:ext>
            </a:extLst>
          </p:cNvPr>
          <p:cNvSpPr>
            <a:spLocks noGrp="1"/>
          </p:cNvSpPr>
          <p:nvPr>
            <p:ph idx="1"/>
          </p:nvPr>
        </p:nvSpPr>
        <p:spPr/>
        <p:txBody>
          <a:bodyPr>
            <a:normAutofit fontScale="85000" lnSpcReduction="20000"/>
          </a:bodyPr>
          <a:lstStyle/>
          <a:p>
            <a:r>
              <a:rPr lang="fr-FR" sz="3600" dirty="0"/>
              <a:t>Un autre résistant, le </a:t>
            </a:r>
            <a:r>
              <a:rPr lang="fr-FR" sz="3600" dirty="0" err="1"/>
              <a:t>pateur</a:t>
            </a:r>
            <a:r>
              <a:rPr lang="fr-FR" sz="3600" dirty="0"/>
              <a:t> Mafflu </a:t>
            </a:r>
            <a:r>
              <a:rPr lang="fr-FR" sz="3600" dirty="0" err="1"/>
              <a:t>Niemöller</a:t>
            </a:r>
            <a:r>
              <a:rPr lang="fr-FR" sz="3600" dirty="0"/>
              <a:t> a écrit cette phrase </a:t>
            </a:r>
            <a:r>
              <a:rPr lang="fr-FR" sz="3600" dirty="0" err="1"/>
              <a:t>télèbre</a:t>
            </a:r>
            <a:r>
              <a:rPr lang="fr-FR" sz="3600" dirty="0"/>
              <a:t>: «</a:t>
            </a:r>
            <a:r>
              <a:rPr lang="fr-FR" sz="3600" i="1" dirty="0"/>
              <a:t>D’abord ils sont venus pour les juifs et je n’ai rien dit je n’étais pas juif. Puis ils sont venus pour les communistes, je n’ai rien dit, je n’étais pas communiste. Puis. ils sont venus pour les syndicalistes, je n’ai rien dit, je n’étais pas membre d’un syndicat. Puis ils sont venus pour moi... et il ne restait plus personne pour parler en mon nom</a:t>
            </a:r>
            <a:r>
              <a:rPr lang="fr-FR" sz="3600" dirty="0"/>
              <a:t>.»</a:t>
            </a:r>
          </a:p>
          <a:p>
            <a:endParaRPr lang="fr-FR" dirty="0"/>
          </a:p>
        </p:txBody>
      </p:sp>
      <p:sp>
        <p:nvSpPr>
          <p:cNvPr id="4" name="Espace réservé du numéro de diapositive 3">
            <a:extLst>
              <a:ext uri="{FF2B5EF4-FFF2-40B4-BE49-F238E27FC236}">
                <a16:creationId xmlns:a16="http://schemas.microsoft.com/office/drawing/2014/main" id="{F002BB28-DE5F-C542-B700-6EFF1B842127}"/>
              </a:ext>
            </a:extLst>
          </p:cNvPr>
          <p:cNvSpPr>
            <a:spLocks noGrp="1"/>
          </p:cNvSpPr>
          <p:nvPr>
            <p:ph type="sldNum" sz="quarter" idx="12"/>
          </p:nvPr>
        </p:nvSpPr>
        <p:spPr/>
        <p:txBody>
          <a:bodyPr/>
          <a:lstStyle/>
          <a:p>
            <a:fld id="{6D22F896-40B5-4ADD-8801-0D06FADFA095}" type="slidenum">
              <a:rPr lang="en-US" smtClean="0"/>
              <a:t>36</a:t>
            </a:fld>
            <a:endParaRPr lang="en-US" dirty="0"/>
          </a:p>
        </p:txBody>
      </p:sp>
    </p:spTree>
    <p:extLst>
      <p:ext uri="{BB962C8B-B14F-4D97-AF65-F5344CB8AC3E}">
        <p14:creationId xmlns:p14="http://schemas.microsoft.com/office/powerpoint/2010/main" val="3615262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688F3D2-7FE0-3148-B957-1057D0DF1AD8}"/>
              </a:ext>
            </a:extLst>
          </p:cNvPr>
          <p:cNvSpPr>
            <a:spLocks noGrp="1"/>
          </p:cNvSpPr>
          <p:nvPr>
            <p:ph type="title"/>
          </p:nvPr>
        </p:nvSpPr>
        <p:spPr>
          <a:xfrm>
            <a:off x="1141413" y="618517"/>
            <a:ext cx="9905998" cy="4433167"/>
          </a:xfrm>
        </p:spPr>
        <p:txBody>
          <a:bodyPr>
            <a:normAutofit/>
          </a:bodyPr>
          <a:lstStyle/>
          <a:p>
            <a:pPr algn="ctr"/>
            <a:r>
              <a:rPr lang="fr-FR" sz="4400" b="1" dirty="0"/>
              <a:t>VIII</a:t>
            </a:r>
            <a:br>
              <a:rPr lang="fr-FR" b="1" dirty="0"/>
            </a:br>
            <a:r>
              <a:rPr lang="fr-FR" b="1" dirty="0"/>
              <a:t>Le devoir biblique et la promesse divine nous appellent à prendre position par la foi, à intercéder avec espérance, et à soutenir la promesse</a:t>
            </a:r>
            <a:r>
              <a:rPr lang="fr-FR" dirty="0"/>
              <a:t>.</a:t>
            </a:r>
            <a:br>
              <a:rPr lang="fr-FR" dirty="0"/>
            </a:br>
            <a:endParaRPr lang="fr-FR" dirty="0"/>
          </a:p>
        </p:txBody>
      </p:sp>
      <p:sp>
        <p:nvSpPr>
          <p:cNvPr id="5" name="Espace réservé du numéro de diapositive 4">
            <a:extLst>
              <a:ext uri="{FF2B5EF4-FFF2-40B4-BE49-F238E27FC236}">
                <a16:creationId xmlns:a16="http://schemas.microsoft.com/office/drawing/2014/main" id="{E29876FD-875B-B747-AE48-D818E7A52577}"/>
              </a:ext>
            </a:extLst>
          </p:cNvPr>
          <p:cNvSpPr>
            <a:spLocks noGrp="1"/>
          </p:cNvSpPr>
          <p:nvPr>
            <p:ph type="sldNum" sz="quarter" idx="12"/>
          </p:nvPr>
        </p:nvSpPr>
        <p:spPr/>
        <p:txBody>
          <a:bodyPr/>
          <a:lstStyle/>
          <a:p>
            <a:fld id="{6D22F896-40B5-4ADD-8801-0D06FADFA095}" type="slidenum">
              <a:rPr lang="en-US" smtClean="0"/>
              <a:t>37</a:t>
            </a:fld>
            <a:endParaRPr lang="en-US" dirty="0"/>
          </a:p>
        </p:txBody>
      </p:sp>
    </p:spTree>
    <p:extLst>
      <p:ext uri="{BB962C8B-B14F-4D97-AF65-F5344CB8AC3E}">
        <p14:creationId xmlns:p14="http://schemas.microsoft.com/office/powerpoint/2010/main" val="1350038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D7DB244-6276-6E46-ADFD-A8742FE1805C}"/>
              </a:ext>
            </a:extLst>
          </p:cNvPr>
          <p:cNvSpPr>
            <a:spLocks noGrp="1"/>
          </p:cNvSpPr>
          <p:nvPr>
            <p:ph type="title"/>
          </p:nvPr>
        </p:nvSpPr>
        <p:spPr/>
        <p:txBody>
          <a:bodyPr/>
          <a:lstStyle/>
          <a:p>
            <a:r>
              <a:rPr lang="fr-FR" dirty="0"/>
              <a:t>Comment soutenir Israël? </a:t>
            </a:r>
          </a:p>
        </p:txBody>
      </p:sp>
      <p:sp>
        <p:nvSpPr>
          <p:cNvPr id="4" name="Espace réservé du contenu 3">
            <a:extLst>
              <a:ext uri="{FF2B5EF4-FFF2-40B4-BE49-F238E27FC236}">
                <a16:creationId xmlns:a16="http://schemas.microsoft.com/office/drawing/2014/main" id="{9DAE75C4-1E34-694D-AE2C-1BCC6A852C5E}"/>
              </a:ext>
            </a:extLst>
          </p:cNvPr>
          <p:cNvSpPr>
            <a:spLocks noGrp="1"/>
          </p:cNvSpPr>
          <p:nvPr>
            <p:ph idx="1"/>
          </p:nvPr>
        </p:nvSpPr>
        <p:spPr/>
        <p:txBody>
          <a:bodyPr>
            <a:normAutofit fontScale="92500" lnSpcReduction="20000"/>
          </a:bodyPr>
          <a:lstStyle/>
          <a:p>
            <a:r>
              <a:rPr lang="fr-FR" dirty="0"/>
              <a:t>Recueillir des informations fiables, ne pas relayer les fausses informations. </a:t>
            </a:r>
          </a:p>
          <a:p>
            <a:r>
              <a:rPr lang="fr-FR" dirty="0"/>
              <a:t>Prier pour la paix de Jérusalem (Ps 1222. 6)</a:t>
            </a:r>
          </a:p>
          <a:p>
            <a:r>
              <a:rPr lang="fr-FR" dirty="0"/>
              <a:t>Manifester notre soutien au peuple d’Israël en visitant le pays d’Israël, en participant à ses fêtes, en établissant des contacts d’amitié avec les communautés messianiques et les israéliens. </a:t>
            </a:r>
          </a:p>
          <a:p>
            <a:r>
              <a:rPr lang="fr-FR" dirty="0"/>
              <a:t>Démontrer notre amitié et notre soutien envers les juifs que l’on connaît. </a:t>
            </a:r>
          </a:p>
          <a:p>
            <a:r>
              <a:rPr lang="fr-FR" dirty="0"/>
              <a:t>Participer aux « marches de vie ». </a:t>
            </a:r>
          </a:p>
          <a:p>
            <a:r>
              <a:rPr lang="fr-FR" dirty="0"/>
              <a:t>Ecrire notre soutien quand  l’actualité l’exige. (attentats, actes antisémites…) </a:t>
            </a:r>
          </a:p>
        </p:txBody>
      </p:sp>
      <p:sp>
        <p:nvSpPr>
          <p:cNvPr id="5" name="Espace réservé du numéro de diapositive 4">
            <a:extLst>
              <a:ext uri="{FF2B5EF4-FFF2-40B4-BE49-F238E27FC236}">
                <a16:creationId xmlns:a16="http://schemas.microsoft.com/office/drawing/2014/main" id="{9FD00D94-389C-2345-841F-BDA1249F9AB8}"/>
              </a:ext>
            </a:extLst>
          </p:cNvPr>
          <p:cNvSpPr>
            <a:spLocks noGrp="1"/>
          </p:cNvSpPr>
          <p:nvPr>
            <p:ph type="sldNum" sz="quarter" idx="12"/>
          </p:nvPr>
        </p:nvSpPr>
        <p:spPr/>
        <p:txBody>
          <a:bodyPr/>
          <a:lstStyle/>
          <a:p>
            <a:fld id="{6D22F896-40B5-4ADD-8801-0D06FADFA095}" type="slidenum">
              <a:rPr lang="en-US" smtClean="0"/>
              <a:t>38</a:t>
            </a:fld>
            <a:endParaRPr lang="en-US" dirty="0"/>
          </a:p>
        </p:txBody>
      </p:sp>
    </p:spTree>
    <p:extLst>
      <p:ext uri="{BB962C8B-B14F-4D97-AF65-F5344CB8AC3E}">
        <p14:creationId xmlns:p14="http://schemas.microsoft.com/office/powerpoint/2010/main" val="26433311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06DADE-C66E-FA4E-AAAF-8D522265F796}"/>
              </a:ext>
            </a:extLst>
          </p:cNvPr>
          <p:cNvSpPr>
            <a:spLocks noGrp="1"/>
          </p:cNvSpPr>
          <p:nvPr>
            <p:ph type="title"/>
          </p:nvPr>
        </p:nvSpPr>
        <p:spPr/>
        <p:txBody>
          <a:bodyPr/>
          <a:lstStyle/>
          <a:p>
            <a:r>
              <a:rPr lang="fr-FR" dirty="0"/>
              <a:t>Les nations montent à </a:t>
            </a:r>
            <a:r>
              <a:rPr lang="fr-FR" dirty="0" err="1"/>
              <a:t>jérusalem</a:t>
            </a:r>
            <a:endParaRPr lang="fr-FR" dirty="0"/>
          </a:p>
        </p:txBody>
      </p:sp>
      <p:sp>
        <p:nvSpPr>
          <p:cNvPr id="3" name="Espace réservé du contenu 2">
            <a:extLst>
              <a:ext uri="{FF2B5EF4-FFF2-40B4-BE49-F238E27FC236}">
                <a16:creationId xmlns:a16="http://schemas.microsoft.com/office/drawing/2014/main" id="{53CBCF3C-60B8-CB45-BC11-902BB67D17F2}"/>
              </a:ext>
            </a:extLst>
          </p:cNvPr>
          <p:cNvSpPr>
            <a:spLocks noGrp="1"/>
          </p:cNvSpPr>
          <p:nvPr>
            <p:ph idx="1"/>
          </p:nvPr>
        </p:nvSpPr>
        <p:spPr/>
        <p:txBody>
          <a:bodyPr/>
          <a:lstStyle/>
          <a:p>
            <a:r>
              <a:rPr lang="fr-FR" b="1" i="1" dirty="0"/>
              <a:t>Michée 4 « Dans la suite des temps, Que la montagne de la maison de l'Éternel Sera fondée sur le sommet des montagnes, Qu'elle s'élèvera par-dessus les collines, Et que les peuples y</a:t>
            </a:r>
            <a:r>
              <a:rPr lang="fr-FR" dirty="0"/>
              <a:t> </a:t>
            </a:r>
            <a:r>
              <a:rPr lang="fr-FR" b="1" i="1" dirty="0"/>
              <a:t>afflueront. Des nations s'y rendront en foule, et diront: Venez, et montons à la montagne de l'Éternel, A la maison du Dieu de Jacob, Afin qu'il nous enseigne ses voies, Et que nous marchions dans ses sentiers. Car de Sion sortira la loi, Et de Jérusalem la parole de l'Éternel. »</a:t>
            </a:r>
            <a:endParaRPr lang="fr-FR" dirty="0"/>
          </a:p>
          <a:p>
            <a:endParaRPr lang="fr-FR" dirty="0"/>
          </a:p>
        </p:txBody>
      </p:sp>
      <p:sp>
        <p:nvSpPr>
          <p:cNvPr id="4" name="Espace réservé du numéro de diapositive 3">
            <a:extLst>
              <a:ext uri="{FF2B5EF4-FFF2-40B4-BE49-F238E27FC236}">
                <a16:creationId xmlns:a16="http://schemas.microsoft.com/office/drawing/2014/main" id="{1284DB57-C5CB-1944-8D77-35A605DE5022}"/>
              </a:ext>
            </a:extLst>
          </p:cNvPr>
          <p:cNvSpPr>
            <a:spLocks noGrp="1"/>
          </p:cNvSpPr>
          <p:nvPr>
            <p:ph type="sldNum" sz="quarter" idx="12"/>
          </p:nvPr>
        </p:nvSpPr>
        <p:spPr/>
        <p:txBody>
          <a:bodyPr/>
          <a:lstStyle/>
          <a:p>
            <a:fld id="{6D22F896-40B5-4ADD-8801-0D06FADFA095}" type="slidenum">
              <a:rPr lang="en-US" smtClean="0"/>
              <a:t>39</a:t>
            </a:fld>
            <a:endParaRPr lang="en-US" dirty="0"/>
          </a:p>
        </p:txBody>
      </p:sp>
    </p:spTree>
    <p:extLst>
      <p:ext uri="{BB962C8B-B14F-4D97-AF65-F5344CB8AC3E}">
        <p14:creationId xmlns:p14="http://schemas.microsoft.com/office/powerpoint/2010/main" val="2133998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DB5785-1818-FC4E-8F29-5E90E82BF99D}"/>
              </a:ext>
            </a:extLst>
          </p:cNvPr>
          <p:cNvSpPr>
            <a:spLocks noGrp="1"/>
          </p:cNvSpPr>
          <p:nvPr>
            <p:ph type="title"/>
          </p:nvPr>
        </p:nvSpPr>
        <p:spPr/>
        <p:txBody>
          <a:bodyPr/>
          <a:lstStyle/>
          <a:p>
            <a:r>
              <a:rPr lang="fr-FR" dirty="0"/>
              <a:t>La vocation d’Israël </a:t>
            </a:r>
          </a:p>
        </p:txBody>
      </p:sp>
      <p:sp>
        <p:nvSpPr>
          <p:cNvPr id="3" name="Espace réservé du contenu 2">
            <a:extLst>
              <a:ext uri="{FF2B5EF4-FFF2-40B4-BE49-F238E27FC236}">
                <a16:creationId xmlns:a16="http://schemas.microsoft.com/office/drawing/2014/main" id="{21992010-5DF9-4C4F-BB3D-C6DD1D3A8D85}"/>
              </a:ext>
            </a:extLst>
          </p:cNvPr>
          <p:cNvSpPr>
            <a:spLocks noGrp="1"/>
          </p:cNvSpPr>
          <p:nvPr>
            <p:ph idx="1"/>
          </p:nvPr>
        </p:nvSpPr>
        <p:spPr>
          <a:xfrm>
            <a:off x="1141412" y="1738859"/>
            <a:ext cx="9905999" cy="4052342"/>
          </a:xfrm>
        </p:spPr>
        <p:txBody>
          <a:bodyPr>
            <a:normAutofit fontScale="92500"/>
          </a:bodyPr>
          <a:lstStyle/>
          <a:p>
            <a:r>
              <a:rPr lang="fr-FR" dirty="0"/>
              <a:t>Etre la lumière des nations, une source de bénédiction pour toutes les nations. </a:t>
            </a:r>
            <a:r>
              <a:rPr lang="fr-FR" b="1" dirty="0"/>
              <a:t>A travers la postérité d’Abraham (par rapport à sa femme Sara donnant naissance à l’enfant promis, Isaac) toutes les nations de la terre seront bénies</a:t>
            </a:r>
            <a:r>
              <a:rPr lang="fr-FR" dirty="0"/>
              <a:t> Romains 9 à 11: les juifs sont les « prémices », le premier peuple à travers Abraham à comprendre le Dieu de l’Alliance; ils sont  « la racine » et nous, les païens, nous sommes « les branches ». La promesse est que « Tout Israël sera sauvé ». </a:t>
            </a:r>
          </a:p>
          <a:p>
            <a:r>
              <a:rPr lang="fr-FR" dirty="0"/>
              <a:t>Nous faisons partie de cette génération témoin d’un moment historique d’accomplissement de nombreuses promesses envers Israël. Nous ne pouvons rester passifs. En tant que croyants en Jésus-Christ, nous sommes appelés à soutenir Israël</a:t>
            </a:r>
          </a:p>
        </p:txBody>
      </p:sp>
      <p:sp>
        <p:nvSpPr>
          <p:cNvPr id="4" name="Espace réservé du numéro de diapositive 3">
            <a:extLst>
              <a:ext uri="{FF2B5EF4-FFF2-40B4-BE49-F238E27FC236}">
                <a16:creationId xmlns:a16="http://schemas.microsoft.com/office/drawing/2014/main" id="{C44E63EF-2453-BA4D-B6C7-66E9370AEDE9}"/>
              </a:ext>
            </a:extLst>
          </p:cNvPr>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1609808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3E9732-90D7-BD43-A5AA-E569778DC796}"/>
              </a:ext>
            </a:extLst>
          </p:cNvPr>
          <p:cNvSpPr>
            <a:spLocks noGrp="1"/>
          </p:cNvSpPr>
          <p:nvPr>
            <p:ph type="title"/>
          </p:nvPr>
        </p:nvSpPr>
        <p:spPr/>
        <p:txBody>
          <a:bodyPr/>
          <a:lstStyle/>
          <a:p>
            <a:r>
              <a:rPr lang="fr-FR" dirty="0"/>
              <a:t>La déclaration de la marche des nations à Jérusalem à l’occasion des 70 ans d’Israël. </a:t>
            </a:r>
          </a:p>
        </p:txBody>
      </p:sp>
      <p:pic>
        <p:nvPicPr>
          <p:cNvPr id="5" name="Espace réservé du contenu 4">
            <a:extLst>
              <a:ext uri="{FF2B5EF4-FFF2-40B4-BE49-F238E27FC236}">
                <a16:creationId xmlns:a16="http://schemas.microsoft.com/office/drawing/2014/main" id="{F28E9181-EB4B-5247-BB0C-B53606F79645}"/>
              </a:ext>
            </a:extLst>
          </p:cNvPr>
          <p:cNvPicPr>
            <a:picLocks noGrp="1" noChangeAspect="1"/>
          </p:cNvPicPr>
          <p:nvPr>
            <p:ph idx="1"/>
          </p:nvPr>
        </p:nvPicPr>
        <p:blipFill>
          <a:blip r:embed="rId2"/>
          <a:stretch>
            <a:fillRect/>
          </a:stretch>
        </p:blipFill>
        <p:spPr>
          <a:xfrm>
            <a:off x="1141413" y="2950863"/>
            <a:ext cx="9906000" cy="2138962"/>
          </a:xfrm>
        </p:spPr>
      </p:pic>
      <p:sp>
        <p:nvSpPr>
          <p:cNvPr id="6" name="Espace réservé du numéro de diapositive 5">
            <a:extLst>
              <a:ext uri="{FF2B5EF4-FFF2-40B4-BE49-F238E27FC236}">
                <a16:creationId xmlns:a16="http://schemas.microsoft.com/office/drawing/2014/main" id="{D5800929-EC28-2F43-A7B1-60F1804BE58B}"/>
              </a:ext>
            </a:extLst>
          </p:cNvPr>
          <p:cNvSpPr>
            <a:spLocks noGrp="1"/>
          </p:cNvSpPr>
          <p:nvPr>
            <p:ph type="sldNum" sz="quarter" idx="12"/>
          </p:nvPr>
        </p:nvSpPr>
        <p:spPr/>
        <p:txBody>
          <a:bodyPr/>
          <a:lstStyle/>
          <a:p>
            <a:fld id="{6D22F896-40B5-4ADD-8801-0D06FADFA095}" type="slidenum">
              <a:rPr lang="en-US" smtClean="0"/>
              <a:t>40</a:t>
            </a:fld>
            <a:endParaRPr lang="en-US" dirty="0"/>
          </a:p>
        </p:txBody>
      </p:sp>
    </p:spTree>
    <p:extLst>
      <p:ext uri="{BB962C8B-B14F-4D97-AF65-F5344CB8AC3E}">
        <p14:creationId xmlns:p14="http://schemas.microsoft.com/office/powerpoint/2010/main" val="18867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4BD12-EE7F-9B45-850D-0C9DA387E05D}"/>
              </a:ext>
            </a:extLst>
          </p:cNvPr>
          <p:cNvSpPr/>
          <p:nvPr/>
        </p:nvSpPr>
        <p:spPr>
          <a:xfrm>
            <a:off x="1259173" y="299803"/>
            <a:ext cx="10553075" cy="5447645"/>
          </a:xfrm>
          <a:prstGeom prst="rect">
            <a:avLst/>
          </a:prstGeom>
        </p:spPr>
        <p:txBody>
          <a:bodyPr wrap="square">
            <a:spAutoFit/>
          </a:bodyPr>
          <a:lstStyle/>
          <a:p>
            <a:br>
              <a:rPr lang="fr-FR" dirty="0">
                <a:latin typeface="Helvetica" pitchFamily="2" charset="0"/>
              </a:rPr>
            </a:br>
            <a:endParaRPr lang="fr-FR" dirty="0">
              <a:latin typeface="Helvetica" pitchFamily="2" charset="0"/>
            </a:endParaRPr>
          </a:p>
          <a:p>
            <a:r>
              <a:rPr lang="fr-FR" sz="2400" dirty="0">
                <a:latin typeface="Helvetica" pitchFamily="2" charset="0"/>
              </a:rPr>
              <a:t> La Marche des Nations a pour devise : "De la Shoah à la nouvelle vie » ! En effet, trois ans seulement après la fin de la Shoah Dieu accomplissait ses anciennes promesses bibliques. Soixante-dix ans plus tard, l'existence d'Israël est le plus grand miracle de notre époque ! </a:t>
            </a:r>
          </a:p>
          <a:p>
            <a:r>
              <a:rPr lang="fr-FR" sz="2400" dirty="0">
                <a:latin typeface="Helvetica" pitchFamily="2" charset="0"/>
              </a:rPr>
              <a:t>Nous venons de 40 nations à l'occasion du 70ème anniversaire de la fondation d'Israël à Jérusalem en accord avec la parole de Michée 4.1-2: </a:t>
            </a:r>
          </a:p>
          <a:p>
            <a:r>
              <a:rPr lang="fr-FR" sz="2400" dirty="0">
                <a:latin typeface="Helvetica" pitchFamily="2" charset="0"/>
              </a:rPr>
              <a:t>« Il arrivera, dans la suite des temps, Que la montagne de la maison de l'Eternel sera fondée sur le sommet des montagnes, qu'elle s'élèvera par-dessus les collines, et que les peuples y afflueront. Des nations s'y rendront en foule, et diront : Venez, et montons à la montagne de l'Eternel, à la maison du Dieu de Jacob, afin qu'il nous enseigne ses voies, et que nous marchions dans ses sentiers. Car de Sion sortira la loi, et de Jérusalem la parole de l’Eternel… » </a:t>
            </a:r>
            <a:endParaRPr lang="fr-FR" sz="2400" dirty="0">
              <a:effectLst/>
              <a:latin typeface="Helvetica" pitchFamily="2" charset="0"/>
            </a:endParaRPr>
          </a:p>
        </p:txBody>
      </p:sp>
      <p:sp>
        <p:nvSpPr>
          <p:cNvPr id="5" name="Espace réservé du numéro de diapositive 4">
            <a:extLst>
              <a:ext uri="{FF2B5EF4-FFF2-40B4-BE49-F238E27FC236}">
                <a16:creationId xmlns:a16="http://schemas.microsoft.com/office/drawing/2014/main" id="{3A030BDB-7EA2-D74E-8F01-E8D6221FF264}"/>
              </a:ext>
            </a:extLst>
          </p:cNvPr>
          <p:cNvSpPr>
            <a:spLocks noGrp="1"/>
          </p:cNvSpPr>
          <p:nvPr>
            <p:ph type="sldNum" sz="quarter" idx="12"/>
          </p:nvPr>
        </p:nvSpPr>
        <p:spPr/>
        <p:txBody>
          <a:bodyPr/>
          <a:lstStyle/>
          <a:p>
            <a:fld id="{6D22F896-40B5-4ADD-8801-0D06FADFA095}" type="slidenum">
              <a:rPr lang="en-US" smtClean="0"/>
              <a:t>41</a:t>
            </a:fld>
            <a:endParaRPr lang="en-US" dirty="0"/>
          </a:p>
        </p:txBody>
      </p:sp>
    </p:spTree>
    <p:extLst>
      <p:ext uri="{BB962C8B-B14F-4D97-AF65-F5344CB8AC3E}">
        <p14:creationId xmlns:p14="http://schemas.microsoft.com/office/powerpoint/2010/main" val="4129495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B0CB9A-70CC-2241-93AD-F8CCF753EE1D}"/>
              </a:ext>
            </a:extLst>
          </p:cNvPr>
          <p:cNvSpPr/>
          <p:nvPr/>
        </p:nvSpPr>
        <p:spPr>
          <a:xfrm>
            <a:off x="929389" y="254833"/>
            <a:ext cx="10658007" cy="3970318"/>
          </a:xfrm>
          <a:prstGeom prst="rect">
            <a:avLst/>
          </a:prstGeom>
        </p:spPr>
        <p:txBody>
          <a:bodyPr wrap="square">
            <a:spAutoFit/>
          </a:bodyPr>
          <a:lstStyle/>
          <a:p>
            <a:br>
              <a:rPr lang="fr-FR" dirty="0">
                <a:latin typeface="Helvetica" pitchFamily="2" charset="0"/>
              </a:rPr>
            </a:br>
            <a:endParaRPr lang="fr-FR" dirty="0">
              <a:latin typeface="Helvetica" pitchFamily="2" charset="0"/>
            </a:endParaRPr>
          </a:p>
          <a:p>
            <a:r>
              <a:rPr lang="fr-FR" sz="2400" dirty="0">
                <a:latin typeface="Helvetica" pitchFamily="2" charset="0"/>
              </a:rPr>
              <a:t>Nous venons honorer le peuple Juif et Israël. En même temps, en tant que chrétiens, nous confessons notre culpabilité au peuple Juif. En effet, les hommes les plus influents et fondateurs de l'église primitive, les Pères de l'Eglise, se sont déjà distancés du peuple Juif dès le deuxième siècle et cela en contradiction totale avec le témoignage biblique. Parmi eux se trouvaient des Pères de l'Église honorés et respectés comme Origène, Athanase d’Alexandrie, Saint Ambroise, Eusèbe de Césarée, le premier empereur romain Constantin, Saint Augustin, Jean Chrysostome ainsi que beaucoup d’autres. </a:t>
            </a:r>
            <a:endParaRPr lang="fr-FR" sz="2400" dirty="0">
              <a:effectLst/>
              <a:latin typeface="Helvetica" pitchFamily="2" charset="0"/>
            </a:endParaRPr>
          </a:p>
        </p:txBody>
      </p:sp>
      <p:sp>
        <p:nvSpPr>
          <p:cNvPr id="3" name="Espace réservé du numéro de diapositive 2">
            <a:extLst>
              <a:ext uri="{FF2B5EF4-FFF2-40B4-BE49-F238E27FC236}">
                <a16:creationId xmlns:a16="http://schemas.microsoft.com/office/drawing/2014/main" id="{314AE650-BACA-2440-97BE-83D66865F016}"/>
              </a:ext>
            </a:extLst>
          </p:cNvPr>
          <p:cNvSpPr>
            <a:spLocks noGrp="1"/>
          </p:cNvSpPr>
          <p:nvPr>
            <p:ph type="sldNum" sz="quarter" idx="12"/>
          </p:nvPr>
        </p:nvSpPr>
        <p:spPr/>
        <p:txBody>
          <a:bodyPr/>
          <a:lstStyle/>
          <a:p>
            <a:fld id="{6D22F896-40B5-4ADD-8801-0D06FADFA095}" type="slidenum">
              <a:rPr lang="en-US" smtClean="0"/>
              <a:t>42</a:t>
            </a:fld>
            <a:endParaRPr lang="en-US" dirty="0"/>
          </a:p>
        </p:txBody>
      </p:sp>
    </p:spTree>
    <p:extLst>
      <p:ext uri="{BB962C8B-B14F-4D97-AF65-F5344CB8AC3E}">
        <p14:creationId xmlns:p14="http://schemas.microsoft.com/office/powerpoint/2010/main" val="1143835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59F0A8-AFD0-AF44-84D7-9520C173F976}"/>
              </a:ext>
            </a:extLst>
          </p:cNvPr>
          <p:cNvSpPr/>
          <p:nvPr/>
        </p:nvSpPr>
        <p:spPr>
          <a:xfrm>
            <a:off x="1064302" y="335846"/>
            <a:ext cx="10598046" cy="6555641"/>
          </a:xfrm>
          <a:prstGeom prst="rect">
            <a:avLst/>
          </a:prstGeom>
        </p:spPr>
        <p:txBody>
          <a:bodyPr wrap="square">
            <a:spAutoFit/>
          </a:bodyPr>
          <a:lstStyle/>
          <a:p>
            <a:endParaRPr lang="fr-FR" dirty="0">
              <a:latin typeface="Symbol" pitchFamily="2" charset="2"/>
            </a:endParaRPr>
          </a:p>
          <a:p>
            <a:r>
              <a:rPr lang="fr-FR" dirty="0">
                <a:latin typeface="Symbol" pitchFamily="2" charset="2"/>
              </a:rPr>
              <a:t> </a:t>
            </a:r>
          </a:p>
          <a:p>
            <a:r>
              <a:rPr lang="fr-FR" sz="2400" dirty="0">
                <a:latin typeface="Symbol" pitchFamily="2" charset="2"/>
              </a:rPr>
              <a:t> </a:t>
            </a:r>
            <a:r>
              <a:rPr lang="fr-FR" sz="2400" dirty="0">
                <a:latin typeface="Helvetica" pitchFamily="2" charset="0"/>
              </a:rPr>
              <a:t>En raison de la tragédie des deux guerres juives perdues (70/135 apr. J.-C.), avec la destruction du Temple de Jérusalem et la dispersion mondiale du peuple Juif, ils sont presque toujours parvenus à la conclusion fatale que Dieu considérait pour toujours les Juifs comme les « meurtriers du Christ » et qu'il le rejetait à jamais. </a:t>
            </a:r>
          </a:p>
          <a:p>
            <a:r>
              <a:rPr lang="fr-FR" sz="2400" dirty="0">
                <a:latin typeface="Helvetica" pitchFamily="2" charset="0"/>
              </a:rPr>
              <a:t> Ils déclarèrent ainsi que l'Église avait pris pour toujours la place d'Israël en tant que porteur des promesses de Dieu. </a:t>
            </a:r>
          </a:p>
          <a:p>
            <a:r>
              <a:rPr lang="fr-FR" sz="2400" dirty="0">
                <a:latin typeface="Helvetica" pitchFamily="2" charset="0"/>
              </a:rPr>
              <a:t> Ils répandirent sans fard la haine des Juifs à travers leurs sermons et leurs écrits. </a:t>
            </a:r>
          </a:p>
          <a:p>
            <a:r>
              <a:rPr lang="fr-FR" sz="2400" dirty="0">
                <a:latin typeface="Helvetica" pitchFamily="2" charset="0"/>
              </a:rPr>
              <a:t> Ils maudirent le peuple juif et répandirent des mensonges et des rumeurs malveillantes. </a:t>
            </a:r>
          </a:p>
          <a:p>
            <a:r>
              <a:rPr lang="fr-FR" sz="2400" dirty="0">
                <a:latin typeface="Helvetica" pitchFamily="2" charset="0"/>
              </a:rPr>
              <a:t> Ils jetèrent les bases de la privation croissante de leurs droits, des pogroms, de la persécution, et des incendies de synagogue. </a:t>
            </a:r>
          </a:p>
          <a:p>
            <a:r>
              <a:rPr lang="fr-FR" sz="2400" dirty="0">
                <a:latin typeface="Helvetica" pitchFamily="2" charset="0"/>
              </a:rPr>
              <a:t> Ils déclenchèrent le feu de l'antisémitisme et de la haine des Juifs qui ont causé l’assassinat de plus de 13 millions de Juifs à partir de 70 après JC jusqu'à aujourd'hui. </a:t>
            </a:r>
            <a:endParaRPr lang="fr-FR" sz="2400" dirty="0">
              <a:effectLst/>
              <a:latin typeface="Helvetica" pitchFamily="2" charset="0"/>
            </a:endParaRPr>
          </a:p>
        </p:txBody>
      </p:sp>
      <p:sp>
        <p:nvSpPr>
          <p:cNvPr id="3" name="Espace réservé du numéro de diapositive 2">
            <a:extLst>
              <a:ext uri="{FF2B5EF4-FFF2-40B4-BE49-F238E27FC236}">
                <a16:creationId xmlns:a16="http://schemas.microsoft.com/office/drawing/2014/main" id="{C914EEC6-ED42-FE4B-A879-340BA8ADA90E}"/>
              </a:ext>
            </a:extLst>
          </p:cNvPr>
          <p:cNvSpPr>
            <a:spLocks noGrp="1"/>
          </p:cNvSpPr>
          <p:nvPr>
            <p:ph type="sldNum" sz="quarter" idx="12"/>
          </p:nvPr>
        </p:nvSpPr>
        <p:spPr/>
        <p:txBody>
          <a:bodyPr/>
          <a:lstStyle/>
          <a:p>
            <a:fld id="{6D22F896-40B5-4ADD-8801-0D06FADFA095}" type="slidenum">
              <a:rPr lang="en-US" smtClean="0"/>
              <a:t>43</a:t>
            </a:fld>
            <a:endParaRPr lang="en-US" dirty="0"/>
          </a:p>
        </p:txBody>
      </p:sp>
    </p:spTree>
    <p:extLst>
      <p:ext uri="{BB962C8B-B14F-4D97-AF65-F5344CB8AC3E}">
        <p14:creationId xmlns:p14="http://schemas.microsoft.com/office/powerpoint/2010/main" val="11664660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6C1383-4DD0-F648-BE22-6E579DA89828}"/>
              </a:ext>
            </a:extLst>
          </p:cNvPr>
          <p:cNvSpPr/>
          <p:nvPr/>
        </p:nvSpPr>
        <p:spPr>
          <a:xfrm>
            <a:off x="1259174" y="1305342"/>
            <a:ext cx="10238282" cy="4524315"/>
          </a:xfrm>
          <a:prstGeom prst="rect">
            <a:avLst/>
          </a:prstGeom>
        </p:spPr>
        <p:txBody>
          <a:bodyPr wrap="square">
            <a:spAutoFit/>
          </a:bodyPr>
          <a:lstStyle/>
          <a:p>
            <a:r>
              <a:rPr lang="fr-FR" sz="2400" dirty="0">
                <a:latin typeface="Helvetica" pitchFamily="2" charset="0"/>
              </a:rPr>
              <a:t>En tant que chrétiens de toutes les églises et dénominations de tous les pays et nations, nous avons cette racine commune et diabolique qui se situe dans l'histoire de l'Eglise des premiers siècles. Partout où le message chrétien fut porté et répandu, la semence de l'antijudaïsme chrétien s'est répandue dans tous les pays. </a:t>
            </a:r>
          </a:p>
          <a:p>
            <a:r>
              <a:rPr lang="fr-FR" sz="2400" dirty="0">
                <a:latin typeface="Helvetica" pitchFamily="2" charset="0"/>
              </a:rPr>
              <a:t>Quant aux églises ou dénominations nouvellement établies, elles ont hérité généralement des graines mortelles de l'antijudaïsme. </a:t>
            </a:r>
          </a:p>
          <a:p>
            <a:r>
              <a:rPr lang="fr-FR" sz="2400" dirty="0">
                <a:latin typeface="Helvetica" pitchFamily="2" charset="0"/>
              </a:rPr>
              <a:t>Nous confessons que depuis le IIe siècle les chrétiens sont devenus la source et le moteur de la persécution des Juifs sous le signe de la Croix. Consciemment ou inconsciemment, nous avons assimilé la semence destructrice de l'antijudaïsme des Pères de l'Église et nous l'avons toujours portée en nous. </a:t>
            </a:r>
            <a:endParaRPr lang="fr-FR" sz="2400" dirty="0">
              <a:effectLst/>
              <a:latin typeface="Helvetica" pitchFamily="2" charset="0"/>
            </a:endParaRPr>
          </a:p>
        </p:txBody>
      </p:sp>
      <p:sp>
        <p:nvSpPr>
          <p:cNvPr id="3" name="Espace réservé du numéro de diapositive 2">
            <a:extLst>
              <a:ext uri="{FF2B5EF4-FFF2-40B4-BE49-F238E27FC236}">
                <a16:creationId xmlns:a16="http://schemas.microsoft.com/office/drawing/2014/main" id="{BA4AEBE2-70B3-1848-9D50-3CB77FC8A986}"/>
              </a:ext>
            </a:extLst>
          </p:cNvPr>
          <p:cNvSpPr>
            <a:spLocks noGrp="1"/>
          </p:cNvSpPr>
          <p:nvPr>
            <p:ph type="sldNum" sz="quarter" idx="12"/>
          </p:nvPr>
        </p:nvSpPr>
        <p:spPr/>
        <p:txBody>
          <a:bodyPr/>
          <a:lstStyle/>
          <a:p>
            <a:fld id="{6D22F896-40B5-4ADD-8801-0D06FADFA095}" type="slidenum">
              <a:rPr lang="en-US" smtClean="0"/>
              <a:t>44</a:t>
            </a:fld>
            <a:endParaRPr lang="en-US" dirty="0"/>
          </a:p>
        </p:txBody>
      </p:sp>
    </p:spTree>
    <p:extLst>
      <p:ext uri="{BB962C8B-B14F-4D97-AF65-F5344CB8AC3E}">
        <p14:creationId xmlns:p14="http://schemas.microsoft.com/office/powerpoint/2010/main" val="37035114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DBF87-1E35-EE48-B962-2A817347DE03}"/>
              </a:ext>
            </a:extLst>
          </p:cNvPr>
          <p:cNvSpPr/>
          <p:nvPr/>
        </p:nvSpPr>
        <p:spPr>
          <a:xfrm>
            <a:off x="584615" y="889844"/>
            <a:ext cx="11362545" cy="5262979"/>
          </a:xfrm>
          <a:prstGeom prst="rect">
            <a:avLst/>
          </a:prstGeom>
        </p:spPr>
        <p:txBody>
          <a:bodyPr wrap="square">
            <a:spAutoFit/>
          </a:bodyPr>
          <a:lstStyle/>
          <a:p>
            <a:r>
              <a:rPr lang="fr-FR" sz="2400" dirty="0">
                <a:latin typeface="Helvetica" pitchFamily="2" charset="0"/>
              </a:rPr>
              <a:t>Dans le </a:t>
            </a:r>
            <a:r>
              <a:rPr lang="fr-FR" sz="2400" dirty="0" err="1">
                <a:latin typeface="Helvetica" pitchFamily="2" charset="0"/>
              </a:rPr>
              <a:t>coeur</a:t>
            </a:r>
            <a:r>
              <a:rPr lang="fr-FR" sz="2400" dirty="0">
                <a:latin typeface="Helvetica" pitchFamily="2" charset="0"/>
              </a:rPr>
              <a:t> de nombreux chrétiens du monde entier cette graine d'antijudaïsme et de haine envers les Juifs se manifestent encore aujourd'hui sous la forme d'indifférence, de distance intérieure ou de préjugés à l'égard du peuple juif et d'Israël. </a:t>
            </a:r>
          </a:p>
          <a:p>
            <a:r>
              <a:rPr lang="fr-FR" sz="2400" dirty="0">
                <a:latin typeface="Helvetica" pitchFamily="2" charset="0"/>
              </a:rPr>
              <a:t>Courbés sous le poids de la honte, nous chrétiens, nous nous repentons devant Dieu et le peuple Juif et nous demandons pardon du fond du </a:t>
            </a:r>
            <a:r>
              <a:rPr lang="fr-FR" sz="2400" dirty="0" err="1">
                <a:latin typeface="Helvetica" pitchFamily="2" charset="0"/>
              </a:rPr>
              <a:t>coeur</a:t>
            </a:r>
            <a:r>
              <a:rPr lang="fr-FR" sz="2400" dirty="0">
                <a:latin typeface="Helvetica" pitchFamily="2" charset="0"/>
              </a:rPr>
              <a:t>. </a:t>
            </a:r>
          </a:p>
          <a:p>
            <a:r>
              <a:rPr lang="fr-FR" sz="2400" dirty="0">
                <a:latin typeface="Helvetica" pitchFamily="2" charset="0"/>
              </a:rPr>
              <a:t>Nous reconnaissons: </a:t>
            </a:r>
          </a:p>
          <a:p>
            <a:r>
              <a:rPr lang="fr-FR" sz="2400" dirty="0">
                <a:latin typeface="Helvetica" pitchFamily="2" charset="0"/>
              </a:rPr>
              <a:t> que l'alliance de Dieu avec Abraham est une alliance éternelle qui n’a jamais été résiliée! </a:t>
            </a:r>
          </a:p>
          <a:p>
            <a:r>
              <a:rPr lang="fr-FR" sz="2400" dirty="0">
                <a:latin typeface="Helvetica" pitchFamily="2" charset="0"/>
              </a:rPr>
              <a:t> que le peuple Juif et la terre d'Israël sont aimés et choisis par Dieu! </a:t>
            </a:r>
          </a:p>
          <a:p>
            <a:r>
              <a:rPr lang="fr-FR" sz="2400" dirty="0">
                <a:latin typeface="Helvetica" pitchFamily="2" charset="0"/>
              </a:rPr>
              <a:t> que le peuple Juif est choisi en tant que « peuple aimé» de Dieu, en tant que «premier-né» et en tant que «serviteur» pour apporter sa révélation dans le monde comme une lumière, et devenir une bénédiction extraordinaire pour toutes les nations et tous les peuples. </a:t>
            </a:r>
            <a:endParaRPr lang="fr-FR" sz="2400" dirty="0">
              <a:effectLst/>
              <a:latin typeface="Helvetica" pitchFamily="2" charset="0"/>
            </a:endParaRPr>
          </a:p>
        </p:txBody>
      </p:sp>
      <p:sp>
        <p:nvSpPr>
          <p:cNvPr id="3" name="Espace réservé du numéro de diapositive 2">
            <a:extLst>
              <a:ext uri="{FF2B5EF4-FFF2-40B4-BE49-F238E27FC236}">
                <a16:creationId xmlns:a16="http://schemas.microsoft.com/office/drawing/2014/main" id="{6987E5FF-2102-BB46-9510-BA16F8063318}"/>
              </a:ext>
            </a:extLst>
          </p:cNvPr>
          <p:cNvSpPr>
            <a:spLocks noGrp="1"/>
          </p:cNvSpPr>
          <p:nvPr>
            <p:ph type="sldNum" sz="quarter" idx="12"/>
          </p:nvPr>
        </p:nvSpPr>
        <p:spPr/>
        <p:txBody>
          <a:bodyPr/>
          <a:lstStyle/>
          <a:p>
            <a:fld id="{6D22F896-40B5-4ADD-8801-0D06FADFA095}" type="slidenum">
              <a:rPr lang="en-US" smtClean="0"/>
              <a:t>45</a:t>
            </a:fld>
            <a:endParaRPr lang="en-US" dirty="0"/>
          </a:p>
        </p:txBody>
      </p:sp>
    </p:spTree>
    <p:extLst>
      <p:ext uri="{BB962C8B-B14F-4D97-AF65-F5344CB8AC3E}">
        <p14:creationId xmlns:p14="http://schemas.microsoft.com/office/powerpoint/2010/main" val="3843511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25B92D-F0EB-A842-8B23-32A65D7FB185}"/>
              </a:ext>
            </a:extLst>
          </p:cNvPr>
          <p:cNvSpPr/>
          <p:nvPr/>
        </p:nvSpPr>
        <p:spPr>
          <a:xfrm>
            <a:off x="269823" y="335846"/>
            <a:ext cx="11422505" cy="6370975"/>
          </a:xfrm>
          <a:prstGeom prst="rect">
            <a:avLst/>
          </a:prstGeom>
        </p:spPr>
        <p:txBody>
          <a:bodyPr wrap="square">
            <a:spAutoFit/>
          </a:bodyPr>
          <a:lstStyle/>
          <a:p>
            <a:r>
              <a:rPr lang="fr-FR" sz="2400" dirty="0">
                <a:latin typeface="Helvetica" pitchFamily="2" charset="0"/>
              </a:rPr>
              <a:t>Nous déclarons que, d’après Genèse12.1-3, la terre d'Israël avec pour capitale Jérusalem fait partie de cette élection. </a:t>
            </a:r>
          </a:p>
          <a:p>
            <a:r>
              <a:rPr lang="fr-FR" sz="2400" dirty="0">
                <a:latin typeface="Helvetica" pitchFamily="2" charset="0"/>
              </a:rPr>
              <a:t>Nous venons aujourd'hui de beaucoup de nations et de peuples selon Michée 4.1-2 "jusqu'à" la montagne du Seigneur et déclarons que nous ne voulons plus considérer avec mépris, indifférence ou arrogance, l'alliance de Dieu avec le peuple Juif et avec la terre d'Israël. Nous voulons humblement respecter, aimer, honorer et être enseignés selon Michée 4.2, «car de Sion sortira la loi, et de Jérusalem la parole de l'Eternel. » </a:t>
            </a:r>
          </a:p>
          <a:p>
            <a:r>
              <a:rPr lang="fr-FR" sz="2400" dirty="0">
                <a:latin typeface="Helvetica" pitchFamily="2" charset="0"/>
              </a:rPr>
              <a:t>Aujourd'hui nous voulons exprimer ensemble notre solidarité, notre respect, notre appréciation, notre amitié et notre amour pour le peuple Juif et pour la terre d'Israël. </a:t>
            </a:r>
          </a:p>
          <a:p>
            <a:r>
              <a:rPr lang="fr-FR" sz="2400" dirty="0">
                <a:latin typeface="Helvetica" pitchFamily="2" charset="0"/>
              </a:rPr>
              <a:t>Nous croyons que d’Israël les nations seront bénies ! C'est pourquoi nous proclamons : </a:t>
            </a:r>
            <a:r>
              <a:rPr lang="fr-FR" sz="2400" dirty="0" err="1">
                <a:latin typeface="Helvetica" pitchFamily="2" charset="0"/>
              </a:rPr>
              <a:t>Lève-toi</a:t>
            </a:r>
            <a:r>
              <a:rPr lang="fr-FR" sz="2400" dirty="0">
                <a:latin typeface="Helvetica" pitchFamily="2" charset="0"/>
              </a:rPr>
              <a:t>, sois éclairée, car ta lumière arrive ! Elevez vos voix contre l'antisémitisme et la haine des Juifs, soyez aux côtés d'Israël dans l'amitié et devenez lumière ! Unis pour être une lumière ! </a:t>
            </a:r>
          </a:p>
          <a:p>
            <a:r>
              <a:rPr lang="fr-FR" sz="2400" dirty="0" err="1">
                <a:latin typeface="Helvetica" pitchFamily="2" charset="0"/>
              </a:rPr>
              <a:t>Israel</a:t>
            </a:r>
            <a:r>
              <a:rPr lang="fr-FR" sz="2400" dirty="0">
                <a:latin typeface="Helvetica" pitchFamily="2" charset="0"/>
              </a:rPr>
              <a:t> doit vivre! Am </a:t>
            </a:r>
            <a:r>
              <a:rPr lang="fr-FR" sz="2400" dirty="0" err="1">
                <a:latin typeface="Helvetica" pitchFamily="2" charset="0"/>
              </a:rPr>
              <a:t>Yisrael</a:t>
            </a:r>
            <a:r>
              <a:rPr lang="fr-FR" sz="2400" dirty="0">
                <a:latin typeface="Helvetica" pitchFamily="2" charset="0"/>
              </a:rPr>
              <a:t> chai! </a:t>
            </a:r>
          </a:p>
          <a:p>
            <a:r>
              <a:rPr lang="fr-FR" sz="2400" dirty="0">
                <a:latin typeface="Helvetica" pitchFamily="2" charset="0"/>
              </a:rPr>
              <a:t>Pour la Marche des Nations </a:t>
            </a:r>
            <a:endParaRPr lang="fr-FR" sz="2400" dirty="0">
              <a:effectLst/>
              <a:latin typeface="Helvetica" pitchFamily="2" charset="0"/>
            </a:endParaRPr>
          </a:p>
        </p:txBody>
      </p:sp>
      <p:sp>
        <p:nvSpPr>
          <p:cNvPr id="3" name="Espace réservé du numéro de diapositive 2">
            <a:extLst>
              <a:ext uri="{FF2B5EF4-FFF2-40B4-BE49-F238E27FC236}">
                <a16:creationId xmlns:a16="http://schemas.microsoft.com/office/drawing/2014/main" id="{3BA61B6B-A635-B440-BB9B-1CB62E7996C2}"/>
              </a:ext>
            </a:extLst>
          </p:cNvPr>
          <p:cNvSpPr>
            <a:spLocks noGrp="1"/>
          </p:cNvSpPr>
          <p:nvPr>
            <p:ph type="sldNum" sz="quarter" idx="12"/>
          </p:nvPr>
        </p:nvSpPr>
        <p:spPr/>
        <p:txBody>
          <a:bodyPr/>
          <a:lstStyle/>
          <a:p>
            <a:fld id="{6D22F896-40B5-4ADD-8801-0D06FADFA095}" type="slidenum">
              <a:rPr lang="en-US" smtClean="0"/>
              <a:t>46</a:t>
            </a:fld>
            <a:endParaRPr lang="en-US" dirty="0"/>
          </a:p>
        </p:txBody>
      </p:sp>
    </p:spTree>
    <p:extLst>
      <p:ext uri="{BB962C8B-B14F-4D97-AF65-F5344CB8AC3E}">
        <p14:creationId xmlns:p14="http://schemas.microsoft.com/office/powerpoint/2010/main" val="3457067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649DB-E3F3-6343-95BF-D169A1EECF91}"/>
              </a:ext>
            </a:extLst>
          </p:cNvPr>
          <p:cNvSpPr>
            <a:spLocks noGrp="1"/>
          </p:cNvSpPr>
          <p:nvPr>
            <p:ph type="title"/>
          </p:nvPr>
        </p:nvSpPr>
        <p:spPr/>
        <p:txBody>
          <a:bodyPr/>
          <a:lstStyle/>
          <a:p>
            <a:r>
              <a:rPr lang="fr-FR" dirty="0"/>
              <a:t>Pour l’amour de </a:t>
            </a:r>
            <a:r>
              <a:rPr lang="fr-FR" dirty="0" err="1"/>
              <a:t>sion</a:t>
            </a:r>
            <a:r>
              <a:rPr lang="fr-FR" dirty="0"/>
              <a:t> je ne me tairai point</a:t>
            </a:r>
          </a:p>
        </p:txBody>
      </p:sp>
      <p:sp>
        <p:nvSpPr>
          <p:cNvPr id="3" name="Espace réservé du contenu 2">
            <a:extLst>
              <a:ext uri="{FF2B5EF4-FFF2-40B4-BE49-F238E27FC236}">
                <a16:creationId xmlns:a16="http://schemas.microsoft.com/office/drawing/2014/main" id="{760F3B56-E966-FF45-90BB-E0FF3AC42C69}"/>
              </a:ext>
            </a:extLst>
          </p:cNvPr>
          <p:cNvSpPr>
            <a:spLocks noGrp="1"/>
          </p:cNvSpPr>
          <p:nvPr>
            <p:ph idx="1"/>
          </p:nvPr>
        </p:nvSpPr>
        <p:spPr/>
        <p:txBody>
          <a:bodyPr/>
          <a:lstStyle/>
          <a:p>
            <a:r>
              <a:rPr lang="fr-FR" dirty="0"/>
              <a:t>« </a:t>
            </a:r>
            <a:r>
              <a:rPr lang="fr-FR" i="1" dirty="0"/>
              <a:t>Pour l'amour de Sion je ne me tairai point, Pour l'amour de Jérusalem je ne prendrai point de repos, Jusqu'à ce que son salut paraisse, comme l'aurore, Et sa délivrance, comme un flambeau qui s'allume. Alors les nations verront ton salut, Et tous les rois ta gloire; Et l'on t'appellera d'un nom nouveau, Que la bouche de l'Éternel déterminera. Tu seras une couronne éclatante dans la main de l'Éternel, Un turban royal dans la main de ton Dieu » Esaïe 62. </a:t>
            </a:r>
            <a:endParaRPr lang="fr-FR" dirty="0"/>
          </a:p>
        </p:txBody>
      </p:sp>
      <p:sp>
        <p:nvSpPr>
          <p:cNvPr id="4" name="Espace réservé du numéro de diapositive 3">
            <a:extLst>
              <a:ext uri="{FF2B5EF4-FFF2-40B4-BE49-F238E27FC236}">
                <a16:creationId xmlns:a16="http://schemas.microsoft.com/office/drawing/2014/main" id="{13B8855A-8319-024F-AA61-4F66C96CF98A}"/>
              </a:ext>
            </a:extLst>
          </p:cNvPr>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4109392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4D5FE5B-46E4-B747-ADD9-3E0899FF99A1}"/>
              </a:ext>
            </a:extLst>
          </p:cNvPr>
          <p:cNvSpPr>
            <a:spLocks noGrp="1"/>
          </p:cNvSpPr>
          <p:nvPr>
            <p:ph type="title"/>
          </p:nvPr>
        </p:nvSpPr>
        <p:spPr/>
        <p:txBody>
          <a:bodyPr/>
          <a:lstStyle/>
          <a:p>
            <a:r>
              <a:rPr lang="fr-FR" dirty="0"/>
              <a:t>Huit raisons de soutenir Israël aujourd’hui</a:t>
            </a:r>
          </a:p>
        </p:txBody>
      </p:sp>
      <p:sp>
        <p:nvSpPr>
          <p:cNvPr id="5" name="Espace réservé du texte 4">
            <a:extLst>
              <a:ext uri="{FF2B5EF4-FFF2-40B4-BE49-F238E27FC236}">
                <a16:creationId xmlns:a16="http://schemas.microsoft.com/office/drawing/2014/main" id="{8250E124-64AB-0D4B-A739-25E02F735784}"/>
              </a:ext>
            </a:extLst>
          </p:cNvPr>
          <p:cNvSpPr>
            <a:spLocks noGrp="1"/>
          </p:cNvSpPr>
          <p:nvPr>
            <p:ph type="body" idx="1"/>
          </p:nvPr>
        </p:nvSpPr>
        <p:spPr/>
        <p:txBody>
          <a:bodyPr/>
          <a:lstStyle/>
          <a:p>
            <a:endParaRPr lang="fr-FR"/>
          </a:p>
        </p:txBody>
      </p:sp>
      <p:sp>
        <p:nvSpPr>
          <p:cNvPr id="6" name="Espace réservé du numéro de diapositive 5">
            <a:extLst>
              <a:ext uri="{FF2B5EF4-FFF2-40B4-BE49-F238E27FC236}">
                <a16:creationId xmlns:a16="http://schemas.microsoft.com/office/drawing/2014/main" id="{FD324E9F-25AB-4341-A1C4-BDE483F2BDF1}"/>
              </a:ext>
            </a:extLst>
          </p:cNvPr>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4109433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945E9E8-865B-9740-9619-7435DCD55035}"/>
              </a:ext>
            </a:extLst>
          </p:cNvPr>
          <p:cNvSpPr>
            <a:spLocks noGrp="1"/>
          </p:cNvSpPr>
          <p:nvPr>
            <p:ph type="title"/>
          </p:nvPr>
        </p:nvSpPr>
        <p:spPr/>
        <p:txBody>
          <a:bodyPr>
            <a:normAutofit fontScale="90000"/>
          </a:bodyPr>
          <a:lstStyle/>
          <a:p>
            <a:pPr algn="ctr"/>
            <a:br>
              <a:rPr lang="fr-FR" dirty="0"/>
            </a:br>
            <a:br>
              <a:rPr lang="fr-FR" dirty="0"/>
            </a:br>
            <a:br>
              <a:rPr lang="fr-FR" dirty="0"/>
            </a:br>
            <a:br>
              <a:rPr lang="fr-FR" dirty="0"/>
            </a:br>
            <a:br>
              <a:rPr lang="fr-FR" dirty="0"/>
            </a:br>
            <a:br>
              <a:rPr lang="fr-FR" dirty="0"/>
            </a:br>
            <a:br>
              <a:rPr lang="fr-FR" dirty="0"/>
            </a:br>
            <a:br>
              <a:rPr lang="fr-FR" dirty="0"/>
            </a:br>
            <a:br>
              <a:rPr lang="fr-FR" dirty="0"/>
            </a:br>
            <a:r>
              <a:rPr lang="fr-FR" sz="6000" b="1" dirty="0"/>
              <a:t>I. </a:t>
            </a:r>
            <a:br>
              <a:rPr lang="fr-FR" dirty="0"/>
            </a:br>
            <a:r>
              <a:rPr lang="fr-FR" b="1" dirty="0"/>
              <a:t>Chaque croyant est chargé de faire des juifs une priorité dans son système de valeurs, tout en rendant grâce de tout son cœur pour l’œuvre que Dieu accomplit à travers eux en tant que peuple.</a:t>
            </a:r>
            <a:br>
              <a:rPr lang="fr-FR" dirty="0"/>
            </a:br>
            <a:endParaRPr lang="fr-FR" dirty="0"/>
          </a:p>
        </p:txBody>
      </p:sp>
      <p:sp>
        <p:nvSpPr>
          <p:cNvPr id="6" name="Espace réservé du numéro de diapositive 5">
            <a:extLst>
              <a:ext uri="{FF2B5EF4-FFF2-40B4-BE49-F238E27FC236}">
                <a16:creationId xmlns:a16="http://schemas.microsoft.com/office/drawing/2014/main" id="{E571B2BC-3F60-334D-9C90-4978800978FF}"/>
              </a:ext>
            </a:extLst>
          </p:cNvPr>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792331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4CF1E7-AD0F-E248-BA24-A051E23606E8}"/>
              </a:ext>
            </a:extLst>
          </p:cNvPr>
          <p:cNvSpPr>
            <a:spLocks noGrp="1"/>
          </p:cNvSpPr>
          <p:nvPr>
            <p:ph type="title"/>
          </p:nvPr>
        </p:nvSpPr>
        <p:spPr/>
        <p:txBody>
          <a:bodyPr>
            <a:normAutofit fontScale="90000"/>
          </a:bodyPr>
          <a:lstStyle/>
          <a:p>
            <a:r>
              <a:rPr lang="fr-FR" b="1" dirty="0"/>
              <a:t>Chaque croyant est chargé de faire des juifs une priorité dans son système de valeur parce que c’est ce que Dieu lui-même fait.</a:t>
            </a:r>
            <a:br>
              <a:rPr lang="fr-FR" b="1" dirty="0"/>
            </a:br>
            <a:endParaRPr lang="fr-FR" dirty="0"/>
          </a:p>
        </p:txBody>
      </p:sp>
      <p:sp>
        <p:nvSpPr>
          <p:cNvPr id="3" name="Espace réservé du contenu 2">
            <a:extLst>
              <a:ext uri="{FF2B5EF4-FFF2-40B4-BE49-F238E27FC236}">
                <a16:creationId xmlns:a16="http://schemas.microsoft.com/office/drawing/2014/main" id="{BF07D6AA-04AB-8B43-BC1D-2C7D135AF5D6}"/>
              </a:ext>
            </a:extLst>
          </p:cNvPr>
          <p:cNvSpPr>
            <a:spLocks noGrp="1"/>
          </p:cNvSpPr>
          <p:nvPr>
            <p:ph idx="1"/>
          </p:nvPr>
        </p:nvSpPr>
        <p:spPr/>
        <p:txBody>
          <a:bodyPr>
            <a:normAutofit/>
          </a:bodyPr>
          <a:lstStyle/>
          <a:p>
            <a:r>
              <a:rPr lang="fr-FR" b="1" dirty="0"/>
              <a:t>Genèse 12. 1-3 « </a:t>
            </a:r>
            <a:r>
              <a:rPr lang="fr-FR" i="1" dirty="0"/>
              <a:t>«  L'Éternel dit à Abram: </a:t>
            </a:r>
            <a:r>
              <a:rPr lang="fr-FR" i="1" dirty="0" err="1"/>
              <a:t>Va-t-en</a:t>
            </a:r>
            <a:r>
              <a:rPr lang="fr-FR" i="1" dirty="0"/>
              <a:t> de ton pays, de ta patrie, et de la maison de ton père, dans le pays que je te montrerai. Je ferai de toi une grande nation, et je te bénirai; je rendrai ton nom grand, et tu seras une source de bénédiction. Je bénirai ceux qui te béniront, et je maudirai ceux qui te maudiront; et toutes les familles de la terre seront bénies en toi »</a:t>
            </a:r>
            <a:r>
              <a:rPr lang="fr-FR" dirty="0"/>
              <a:t>.</a:t>
            </a:r>
            <a:endParaRPr lang="fr-FR" b="1" dirty="0"/>
          </a:p>
          <a:p>
            <a:r>
              <a:rPr lang="fr-FR" b="1" dirty="0"/>
              <a:t>Alliance inconditionnelle et toujours valide.  </a:t>
            </a:r>
            <a:endParaRPr lang="fr-FR" dirty="0"/>
          </a:p>
          <a:p>
            <a:endParaRPr lang="fr-FR" dirty="0"/>
          </a:p>
        </p:txBody>
      </p:sp>
      <p:sp>
        <p:nvSpPr>
          <p:cNvPr id="4" name="Espace réservé du numéro de diapositive 3">
            <a:extLst>
              <a:ext uri="{FF2B5EF4-FFF2-40B4-BE49-F238E27FC236}">
                <a16:creationId xmlns:a16="http://schemas.microsoft.com/office/drawing/2014/main" id="{3CD7B400-41F8-F445-8E6A-E1B01C83EFF3}"/>
              </a:ext>
            </a:extLst>
          </p:cNvPr>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3726803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DDE4AB-174C-9147-8461-1275FD6C944D}"/>
              </a:ext>
            </a:extLst>
          </p:cNvPr>
          <p:cNvSpPr>
            <a:spLocks noGrp="1"/>
          </p:cNvSpPr>
          <p:nvPr>
            <p:ph type="title"/>
          </p:nvPr>
        </p:nvSpPr>
        <p:spPr/>
        <p:txBody>
          <a:bodyPr/>
          <a:lstStyle/>
          <a:p>
            <a:r>
              <a:rPr lang="fr-FR" dirty="0"/>
              <a:t>Parce que l’Eternel vous aime… </a:t>
            </a:r>
          </a:p>
        </p:txBody>
      </p:sp>
      <p:sp>
        <p:nvSpPr>
          <p:cNvPr id="3" name="Espace réservé du contenu 2">
            <a:extLst>
              <a:ext uri="{FF2B5EF4-FFF2-40B4-BE49-F238E27FC236}">
                <a16:creationId xmlns:a16="http://schemas.microsoft.com/office/drawing/2014/main" id="{DDE0D6ED-AD98-5248-B7B1-F2521FCC1A29}"/>
              </a:ext>
            </a:extLst>
          </p:cNvPr>
          <p:cNvSpPr>
            <a:spLocks noGrp="1"/>
          </p:cNvSpPr>
          <p:nvPr>
            <p:ph idx="1"/>
          </p:nvPr>
        </p:nvSpPr>
        <p:spPr/>
        <p:txBody>
          <a:bodyPr/>
          <a:lstStyle/>
          <a:p>
            <a:r>
              <a:rPr lang="fr-FR" b="1" u="sng" dirty="0"/>
              <a:t>Deutéronome 7 :7-8</a:t>
            </a:r>
            <a:r>
              <a:rPr lang="fr-FR" dirty="0"/>
              <a:t> : </a:t>
            </a:r>
            <a:r>
              <a:rPr lang="fr-FR" i="1" dirty="0"/>
              <a:t>« Ce n'est point parce que vous surpassez en nombre tous les peuples, que l'Éternel s'est attaché à vous et qu'il vous a choisis, car vous êtes le moindre de tous les peuples. Mais, parce que l'Éternel vous aime, parce qu'il a voulu tenir le serment qu'il avait fait à vos pères, l'Éternel vous a fait sortir par sa main puissante, vous a délivrés de la maison de servitude, de la main de Pharaon, roi d'Égypte »</a:t>
            </a:r>
          </a:p>
          <a:p>
            <a:r>
              <a:rPr lang="fr-FR" dirty="0"/>
              <a:t>Statut de « fils aîné ». </a:t>
            </a:r>
          </a:p>
          <a:p>
            <a:endParaRPr lang="fr-FR" dirty="0"/>
          </a:p>
        </p:txBody>
      </p:sp>
      <p:sp>
        <p:nvSpPr>
          <p:cNvPr id="4" name="Espace réservé du numéro de diapositive 3">
            <a:extLst>
              <a:ext uri="{FF2B5EF4-FFF2-40B4-BE49-F238E27FC236}">
                <a16:creationId xmlns:a16="http://schemas.microsoft.com/office/drawing/2014/main" id="{A2D8A434-5DEA-4D42-9CE2-479C4260EE15}"/>
              </a:ext>
            </a:extLst>
          </p:cNvPr>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12760740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Template>
  <TotalTime>120</TotalTime>
  <Words>1425</Words>
  <Application>Microsoft Macintosh PowerPoint</Application>
  <PresentationFormat>Grand écran</PresentationFormat>
  <Paragraphs>184</Paragraphs>
  <Slides>46</Slides>
  <Notes>0</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46</vt:i4>
      </vt:variant>
    </vt:vector>
  </HeadingPairs>
  <TitlesOfParts>
    <vt:vector size="53" baseType="lpstr">
      <vt:lpstr>Arial</vt:lpstr>
      <vt:lpstr>Calibri</vt:lpstr>
      <vt:lpstr>Helvetica</vt:lpstr>
      <vt:lpstr>Symbol</vt:lpstr>
      <vt:lpstr>Trebuchet MS</vt:lpstr>
      <vt:lpstr>Tw Cen MT</vt:lpstr>
      <vt:lpstr>Circuit</vt:lpstr>
      <vt:lpstr>Pourquoi soutenir Israël aujourd’hui? </vt:lpstr>
      <vt:lpstr>L’année 2018: une année d’alignement</vt:lpstr>
      <vt:lpstr>« Celui-ci est mon peuple ». </vt:lpstr>
      <vt:lpstr>La vocation d’Israël </vt:lpstr>
      <vt:lpstr>Pour l’amour de sion je ne me tairai point</vt:lpstr>
      <vt:lpstr>Huit raisons de soutenir Israël aujourd’hui</vt:lpstr>
      <vt:lpstr>         I.  Chaque croyant est chargé de faire des juifs une priorité dans son système de valeurs, tout en rendant grâce de tout son cœur pour l’œuvre que Dieu accomplit à travers eux en tant que peuple. </vt:lpstr>
      <vt:lpstr>Chaque croyant est chargé de faire des juifs une priorité dans son système de valeur parce que c’est ce que Dieu lui-même fait. </vt:lpstr>
      <vt:lpstr>Parce que l’Eternel vous aime… </vt:lpstr>
      <vt:lpstr>Dieu a conclu une alliance éternelle avec son peuple</vt:lpstr>
      <vt:lpstr>Le choix de dieu</vt:lpstr>
      <vt:lpstr>« Le salut vient des juifs »</vt:lpstr>
      <vt:lpstr>II.  Notre place dans l’ordre divin actuel nous lie inextricablement aux juifs en tant que peuple mais aussi au pays d’Israël comme le dit la Parole. </vt:lpstr>
      <vt:lpstr>Spirituellement parlant, quand on  devient chrétien, on devient Juif</vt:lpstr>
      <vt:lpstr>III Dieu a fait des déclarations singulières au sujet du pays d’Israël qui n’ont jamais été annulées : </vt:lpstr>
      <vt:lpstr>Israël et sa terre. </vt:lpstr>
      <vt:lpstr>Une possession perpétuelle. </vt:lpstr>
      <vt:lpstr>Prophétise sur ces os! Ezéchiel 37</vt:lpstr>
      <vt:lpstr>IV.   Le conflit auquel Israël fait face aujourd’hui n’est pas le fait de leur propre initiative encore moins de leur désir d’expansion. </vt:lpstr>
      <vt:lpstr>Document historique: la création  de l’Etat d’Israël. 1948</vt:lpstr>
      <vt:lpstr>V.   Soutenir Israël ne signifie pas s’opposer aux peuples arabes en tant qu’entité, ou s’opposer aux droits des arabes vivant en Israël à une vie paisible, politiquement sûre et prospère. </vt:lpstr>
      <vt:lpstr>Présentation PowerPoint</vt:lpstr>
      <vt:lpstr>VI.   L’animosité galopante qui a lieu dans certaines régions du monde arabe ne sont pas seulement d’ordre politique mais elles sont conduites par des puissances spirituelles qui ne s’arrêteront que lorsqu’Israël cessera d’exister.  </vt:lpstr>
      <vt:lpstr>L’ANTISÉMITISME. </vt:lpstr>
      <vt:lpstr>Les pères de l’Eglise et l’antisémitisme</vt:lpstr>
      <vt:lpstr>Des écrits antisémites… </vt:lpstr>
      <vt:lpstr>Les croisades</vt:lpstr>
      <vt:lpstr>Les racines de l’antisémitisme dans l’histoire de la Réforme</vt:lpstr>
      <vt:lpstr>Luther et sa haine des juifs. </vt:lpstr>
      <vt:lpstr>Luther et l’idéologie nazie</vt:lpstr>
      <vt:lpstr>Tout cela a laissé des traces dans nos coeurs. </vt:lpstr>
      <vt:lpstr>RESISTER! </vt:lpstr>
      <vt:lpstr>Un résistant allemand  au nazisme:   Dietrich bonheoffer</vt:lpstr>
      <vt:lpstr>VIII.  Le même esprit qui contrôle cette animosité s’oppose aussi aux chrétiens tout comme aux juifs et au temps marqué, ils persécuteront ces deux groupes. </vt:lpstr>
      <vt:lpstr>Présentation PowerPoint</vt:lpstr>
      <vt:lpstr>Ils sont venus… </vt:lpstr>
      <vt:lpstr>VIII Le devoir biblique et la promesse divine nous appellent à prendre position par la foi, à intercéder avec espérance, et à soutenir la promesse. </vt:lpstr>
      <vt:lpstr>Comment soutenir Israël? </vt:lpstr>
      <vt:lpstr>Les nations montent à jérusalem</vt:lpstr>
      <vt:lpstr>La déclaration de la marche des nations à Jérusalem à l’occasion des 70 ans d’Israël. </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Pourquoi soutenir Israël aujourd’hui? </dc:title>
  <dc:creator>Utilisateur Microsoft Office</dc:creator>
  <cp:lastModifiedBy>Utilisateur Microsoft Office</cp:lastModifiedBy>
  <cp:revision>21</cp:revision>
  <dcterms:created xsi:type="dcterms:W3CDTF">2018-06-04T13:56:05Z</dcterms:created>
  <dcterms:modified xsi:type="dcterms:W3CDTF">2018-06-04T15:57:02Z</dcterms:modified>
</cp:coreProperties>
</file>