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notesMasterIdLst>
    <p:notesMasterId r:id="rId32"/>
  </p:notesMasterIdLst>
  <p:sldIdLst>
    <p:sldId id="256" r:id="rId2"/>
    <p:sldId id="259" r:id="rId3"/>
    <p:sldId id="260" r:id="rId4"/>
    <p:sldId id="261" r:id="rId5"/>
    <p:sldId id="281" r:id="rId6"/>
    <p:sldId id="282" r:id="rId7"/>
    <p:sldId id="257" r:id="rId8"/>
    <p:sldId id="258" r:id="rId9"/>
    <p:sldId id="262" r:id="rId10"/>
    <p:sldId id="263" r:id="rId11"/>
    <p:sldId id="264" r:id="rId12"/>
    <p:sldId id="265" r:id="rId13"/>
    <p:sldId id="266" r:id="rId14"/>
    <p:sldId id="271" r:id="rId15"/>
    <p:sldId id="267" r:id="rId16"/>
    <p:sldId id="272" r:id="rId17"/>
    <p:sldId id="273" r:id="rId18"/>
    <p:sldId id="274" r:id="rId19"/>
    <p:sldId id="277" r:id="rId20"/>
    <p:sldId id="280" r:id="rId21"/>
    <p:sldId id="276" r:id="rId22"/>
    <p:sldId id="278" r:id="rId23"/>
    <p:sldId id="275" r:id="rId24"/>
    <p:sldId id="268" r:id="rId25"/>
    <p:sldId id="269" r:id="rId26"/>
    <p:sldId id="279" r:id="rId27"/>
    <p:sldId id="270" r:id="rId28"/>
    <p:sldId id="284" r:id="rId29"/>
    <p:sldId id="283"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2"/>
    <p:restoredTop sz="94631"/>
  </p:normalViewPr>
  <p:slideViewPr>
    <p:cSldViewPr snapToGrid="0" snapToObjects="1">
      <p:cViewPr>
        <p:scale>
          <a:sx n="82" d="100"/>
          <a:sy n="82" d="100"/>
        </p:scale>
        <p:origin x="304"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C79C-9A69-2E4E-9B8F-48964335D9ED}" type="datetimeFigureOut">
              <a:rPr lang="fr-FR" smtClean="0"/>
              <a:t>29/04/2018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B3B08-4886-7D46-863C-3E60C3439270}" type="slidenum">
              <a:rPr lang="fr-FR" smtClean="0"/>
              <a:t>‹N°›</a:t>
            </a:fld>
            <a:endParaRPr lang="fr-FR"/>
          </a:p>
        </p:txBody>
      </p:sp>
    </p:spTree>
    <p:extLst>
      <p:ext uri="{BB962C8B-B14F-4D97-AF65-F5344CB8AC3E}">
        <p14:creationId xmlns:p14="http://schemas.microsoft.com/office/powerpoint/2010/main" val="132909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A26651A8-B8A4-3E42-A188-59B43E5DFE5A}"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3150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D6EC390-C502-D144-BC22-2D2176F1AED1}"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3405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31D2449-F01F-3D4D-94D5-84A028139D8F}"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31224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EE1106D-4DC7-E342-A7BF-7DBF38A51F38}"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98652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4B85FFE-0394-8844-8552-3476507B660E}"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02531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F960D54-8081-F64B-95B1-91B035995BA7}"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15987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12961B-25B9-ED40-B18B-3D06D82DBFB6}"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0238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BBB00D-A55C-A64C-B4C8-CDB27EF822FF}"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272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780ADEB-8390-DB46-B0B9-50FC268AF1AD}"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910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983C5ED-8F8F-884D-9F00-140D8111B198}" type="datetime1">
              <a:rPr lang="fr-FR" smtClean="0"/>
              <a:t>29/04/2018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1921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AE1857C-2819-9D4A-80D0-EC80C98BAE74}" type="datetime1">
              <a:rPr lang="fr-FR" smtClean="0"/>
              <a:t>29/04/2018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4339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E420302-DD18-784C-9A06-F33A464FBDE7}" type="datetime1">
              <a:rPr lang="fr-FR" smtClean="0"/>
              <a:t>29/04/2018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3051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295B01F-9E4E-4146-9EA5-A3814A8F9556}" type="datetime1">
              <a:rPr lang="fr-FR" smtClean="0"/>
              <a:t>29/04/2018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259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4F395-9A39-F142-A79F-739E9AADBC69}" type="datetime1">
              <a:rPr lang="fr-FR" smtClean="0"/>
              <a:t>29/04/2018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2195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2084C6A-AA1C-B146-A4ED-FA09C9465CCE}" type="datetime1">
              <a:rPr lang="fr-FR" smtClean="0"/>
              <a:t>29/04/2018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63932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94EA6C4-4611-4841-8B44-1B3CBCB4F32E}" type="datetime1">
              <a:rPr lang="fr-FR" smtClean="0"/>
              <a:t>29/04/2018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9496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2D293-EDF3-3742-BA08-6BEFF5FCFA0C}" type="datetime1">
              <a:rPr lang="fr-FR" smtClean="0"/>
              <a:t>29/04/2018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6675826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ditions-lalumieredelavie.com/" TargetMode="External"/><Relationship Id="rId2" Type="http://schemas.openxmlformats.org/officeDocument/2006/relationships/hyperlink" Target="tel:+33625500460" TargetMode="External"/><Relationship Id="rId1" Type="http://schemas.openxmlformats.org/officeDocument/2006/relationships/slideLayout" Target="../slideLayouts/slideLayout2.xml"/><Relationship Id="rId4" Type="http://schemas.openxmlformats.org/officeDocument/2006/relationships/hyperlink" Target="mailto:editionslumieredelavie@gmail.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on-poeme.fr/citations-victor-hugo/" TargetMode="External"/><Relationship Id="rId2" Type="http://schemas.openxmlformats.org/officeDocument/2006/relationships/hyperlink" Target="http://www.mon-poeme.fr/citations-jules-michele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afp-federation.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451617-D014-BA42-AA87-46DA87FBE576}"/>
              </a:ext>
            </a:extLst>
          </p:cNvPr>
          <p:cNvSpPr>
            <a:spLocks noGrp="1"/>
          </p:cNvSpPr>
          <p:nvPr>
            <p:ph type="ctrTitle"/>
          </p:nvPr>
        </p:nvSpPr>
        <p:spPr/>
        <p:txBody>
          <a:bodyPr>
            <a:normAutofit fontScale="90000"/>
          </a:bodyPr>
          <a:lstStyle/>
          <a:p>
            <a:r>
              <a:rPr lang="fr-FR" b="1" dirty="0"/>
              <a:t>Des structures au service d’une vision</a:t>
            </a:r>
          </a:p>
        </p:txBody>
      </p:sp>
      <p:sp>
        <p:nvSpPr>
          <p:cNvPr id="3" name="Sous-titre 2">
            <a:extLst>
              <a:ext uri="{FF2B5EF4-FFF2-40B4-BE49-F238E27FC236}">
                <a16:creationId xmlns:a16="http://schemas.microsoft.com/office/drawing/2014/main" id="{1B5E9348-EE53-B44C-BCBF-D66CB0C7941F}"/>
              </a:ext>
            </a:extLst>
          </p:cNvPr>
          <p:cNvSpPr>
            <a:spLocks noGrp="1"/>
          </p:cNvSpPr>
          <p:nvPr>
            <p:ph type="subTitle" idx="1"/>
          </p:nvPr>
        </p:nvSpPr>
        <p:spPr/>
        <p:txBody>
          <a:bodyPr>
            <a:normAutofit/>
          </a:bodyPr>
          <a:lstStyle/>
          <a:p>
            <a:r>
              <a:rPr lang="fr-FR" sz="2400" b="1" dirty="0"/>
              <a:t>Josué, Caleb, AFP Caleb, SCI</a:t>
            </a:r>
          </a:p>
        </p:txBody>
      </p:sp>
      <p:sp>
        <p:nvSpPr>
          <p:cNvPr id="4" name="Espace réservé du numéro de diapositive 3">
            <a:extLst>
              <a:ext uri="{FF2B5EF4-FFF2-40B4-BE49-F238E27FC236}">
                <a16:creationId xmlns:a16="http://schemas.microsoft.com/office/drawing/2014/main" id="{825AC7A6-9B55-9C40-A018-761782D3EB7E}"/>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174165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CA194C-2A9C-8841-BB1C-EE8246FA7565}"/>
              </a:ext>
            </a:extLst>
          </p:cNvPr>
          <p:cNvSpPr>
            <a:spLocks noGrp="1"/>
          </p:cNvSpPr>
          <p:nvPr>
            <p:ph type="title"/>
          </p:nvPr>
        </p:nvSpPr>
        <p:spPr/>
        <p:txBody>
          <a:bodyPr/>
          <a:lstStyle/>
          <a:p>
            <a:r>
              <a:rPr lang="fr-FR" b="1" dirty="0"/>
              <a:t>L’association CALEB pour les activités culturelles. </a:t>
            </a:r>
          </a:p>
        </p:txBody>
      </p:sp>
      <p:sp>
        <p:nvSpPr>
          <p:cNvPr id="3" name="Espace réservé du contenu 2">
            <a:extLst>
              <a:ext uri="{FF2B5EF4-FFF2-40B4-BE49-F238E27FC236}">
                <a16:creationId xmlns:a16="http://schemas.microsoft.com/office/drawing/2014/main" id="{4D28AD61-39ED-1E4F-866E-F0C7980FF39A}"/>
              </a:ext>
            </a:extLst>
          </p:cNvPr>
          <p:cNvSpPr>
            <a:spLocks noGrp="1"/>
          </p:cNvSpPr>
          <p:nvPr>
            <p:ph idx="1"/>
          </p:nvPr>
        </p:nvSpPr>
        <p:spPr/>
        <p:txBody>
          <a:bodyPr>
            <a:normAutofit/>
          </a:bodyPr>
          <a:lstStyle/>
          <a:p>
            <a:r>
              <a:rPr lang="fr-FR" sz="2400" dirty="0"/>
              <a:t>L’association   CALEB  gère et développe toutes les activités à caractère culturel  initiées par  l’Eglise   :</a:t>
            </a:r>
          </a:p>
          <a:p>
            <a:pPr lvl="0"/>
            <a:r>
              <a:rPr lang="fr-FR" sz="2400" dirty="0"/>
              <a:t>L’organisation de séminaires, des conférences, des sessions de formation, camps, expositions, spectacles</a:t>
            </a:r>
          </a:p>
          <a:p>
            <a:pPr lvl="0"/>
            <a:r>
              <a:rPr lang="fr-FR" sz="2400" dirty="0"/>
              <a:t>L’édition et vente de publications, livres, audio, vidéogrammes, DVD,  programmes de radio et de télévision. </a:t>
            </a:r>
          </a:p>
          <a:p>
            <a:pPr lvl="0"/>
            <a:r>
              <a:rPr lang="fr-FR" sz="2400" dirty="0"/>
              <a:t>La mise en place de salles pour répétitions de groupes musicaux, de studio d’enregistrement.</a:t>
            </a:r>
          </a:p>
          <a:p>
            <a:endParaRPr lang="fr-FR" dirty="0"/>
          </a:p>
        </p:txBody>
      </p:sp>
      <p:sp>
        <p:nvSpPr>
          <p:cNvPr id="4" name="Espace réservé du numéro de diapositive 3">
            <a:extLst>
              <a:ext uri="{FF2B5EF4-FFF2-40B4-BE49-F238E27FC236}">
                <a16:creationId xmlns:a16="http://schemas.microsoft.com/office/drawing/2014/main" id="{578152C8-99D2-7947-9079-636BB906548E}"/>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089475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C9E5F-55CF-514C-975B-1B1EB330AC7F}"/>
              </a:ext>
            </a:extLst>
          </p:cNvPr>
          <p:cNvSpPr>
            <a:spLocks noGrp="1"/>
          </p:cNvSpPr>
          <p:nvPr>
            <p:ph type="title"/>
          </p:nvPr>
        </p:nvSpPr>
        <p:spPr>
          <a:xfrm>
            <a:off x="685801" y="149902"/>
            <a:ext cx="10131425" cy="1244183"/>
          </a:xfrm>
        </p:spPr>
        <p:txBody>
          <a:bodyPr/>
          <a:lstStyle/>
          <a:p>
            <a:r>
              <a:rPr lang="fr-FR" b="1" dirty="0"/>
              <a:t>Association CALEB (SUITE)</a:t>
            </a:r>
          </a:p>
        </p:txBody>
      </p:sp>
      <p:sp>
        <p:nvSpPr>
          <p:cNvPr id="3" name="Espace réservé du contenu 2">
            <a:extLst>
              <a:ext uri="{FF2B5EF4-FFF2-40B4-BE49-F238E27FC236}">
                <a16:creationId xmlns:a16="http://schemas.microsoft.com/office/drawing/2014/main" id="{3BD3146C-FE39-194A-87B3-1D4095C4B4AC}"/>
              </a:ext>
            </a:extLst>
          </p:cNvPr>
          <p:cNvSpPr>
            <a:spLocks noGrp="1"/>
          </p:cNvSpPr>
          <p:nvPr>
            <p:ph idx="1"/>
          </p:nvPr>
        </p:nvSpPr>
        <p:spPr>
          <a:xfrm>
            <a:off x="685801" y="1394085"/>
            <a:ext cx="10131425" cy="5261548"/>
          </a:xfrm>
        </p:spPr>
        <p:txBody>
          <a:bodyPr>
            <a:normAutofit/>
          </a:bodyPr>
          <a:lstStyle/>
          <a:p>
            <a:pPr lvl="0"/>
            <a:r>
              <a:rPr lang="fr-FR" sz="2400" dirty="0"/>
              <a:t>La mise en place de moyens matériels et prestations de services nécessaires à la bonne marche de l’Association ( café bar, café concert…)</a:t>
            </a:r>
          </a:p>
          <a:p>
            <a:pPr lvl="0"/>
            <a:r>
              <a:rPr lang="fr-FR" sz="2400" dirty="0"/>
              <a:t>L’organisation d’ événements (concerts, pièces de théâtre, etc.) </a:t>
            </a:r>
          </a:p>
          <a:p>
            <a:pPr lvl="0"/>
            <a:r>
              <a:rPr lang="fr-FR" sz="2400" dirty="0"/>
              <a:t>La vente de produits (Enregistrements, livres…)</a:t>
            </a:r>
          </a:p>
          <a:p>
            <a:pPr lvl="0"/>
            <a:r>
              <a:rPr lang="fr-FR" sz="2400" dirty="0"/>
              <a:t>La gestion des Editions Lumière de la Vie. Responsable : Isabelle BECK 4 rue Baumann 68540 BOLLWILLER – France </a:t>
            </a:r>
            <a:r>
              <a:rPr lang="fr-FR" sz="2400" u="sng" dirty="0">
                <a:hlinkClick r:id="rId2"/>
              </a:rPr>
              <a:t>06.25.50.04.60</a:t>
            </a:r>
            <a:r>
              <a:rPr lang="fr-FR" sz="2400" dirty="0"/>
              <a:t> </a:t>
            </a:r>
            <a:r>
              <a:rPr lang="fr-FR" sz="2400" u="sng" dirty="0"/>
              <a:t>Site internet des éditions</a:t>
            </a:r>
            <a:r>
              <a:rPr lang="fr-FR" sz="2400" dirty="0"/>
              <a:t>: visitez la boutique en ligne: </a:t>
            </a:r>
            <a:r>
              <a:rPr lang="fr-FR" sz="2400" u="sng" dirty="0">
                <a:hlinkClick r:id="rId3"/>
              </a:rPr>
              <a:t>www.editions-lalumieredelavie.com</a:t>
            </a:r>
            <a:r>
              <a:rPr lang="fr-FR" sz="2400" dirty="0"/>
              <a:t> N'hésitez pas à nous contacter: </a:t>
            </a:r>
            <a:r>
              <a:rPr lang="fr-FR" sz="2400" u="sng" dirty="0">
                <a:hlinkClick r:id="rId4"/>
              </a:rPr>
              <a:t>editionslumieredelavie@gmail.com</a:t>
            </a:r>
            <a:endParaRPr lang="fr-FR" sz="2400" dirty="0"/>
          </a:p>
          <a:p>
            <a:endParaRPr lang="fr-FR" dirty="0"/>
          </a:p>
        </p:txBody>
      </p:sp>
      <p:sp>
        <p:nvSpPr>
          <p:cNvPr id="4" name="Espace réservé du numéro de diapositive 3">
            <a:extLst>
              <a:ext uri="{FF2B5EF4-FFF2-40B4-BE49-F238E27FC236}">
                <a16:creationId xmlns:a16="http://schemas.microsoft.com/office/drawing/2014/main" id="{DEA12F45-80D2-864E-AF24-D814BC0055A4}"/>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93871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12F838-72D1-8D43-869B-7FDCC8580797}"/>
              </a:ext>
            </a:extLst>
          </p:cNvPr>
          <p:cNvSpPr>
            <a:spLocks noGrp="1"/>
          </p:cNvSpPr>
          <p:nvPr>
            <p:ph type="title"/>
          </p:nvPr>
        </p:nvSpPr>
        <p:spPr/>
        <p:txBody>
          <a:bodyPr/>
          <a:lstStyle/>
          <a:p>
            <a:r>
              <a:rPr lang="fr-FR" b="1" dirty="0"/>
              <a:t>L’Association familiale protestante CALEB</a:t>
            </a:r>
          </a:p>
        </p:txBody>
      </p:sp>
      <p:pic>
        <p:nvPicPr>
          <p:cNvPr id="5" name="Espace réservé du contenu 4">
            <a:extLst>
              <a:ext uri="{FF2B5EF4-FFF2-40B4-BE49-F238E27FC236}">
                <a16:creationId xmlns:a16="http://schemas.microsoft.com/office/drawing/2014/main" id="{D510068D-92FD-D149-B928-9AB13D57976D}"/>
              </a:ext>
            </a:extLst>
          </p:cNvPr>
          <p:cNvPicPr>
            <a:picLocks noGrp="1" noChangeAspect="1"/>
          </p:cNvPicPr>
          <p:nvPr>
            <p:ph idx="1"/>
          </p:nvPr>
        </p:nvPicPr>
        <p:blipFill>
          <a:blip r:embed="rId2"/>
          <a:stretch>
            <a:fillRect/>
          </a:stretch>
        </p:blipFill>
        <p:spPr>
          <a:xfrm>
            <a:off x="1441342" y="1606239"/>
            <a:ext cx="6602278" cy="4660431"/>
          </a:xfrm>
        </p:spPr>
      </p:pic>
      <p:sp>
        <p:nvSpPr>
          <p:cNvPr id="3" name="Espace réservé du numéro de diapositive 2">
            <a:extLst>
              <a:ext uri="{FF2B5EF4-FFF2-40B4-BE49-F238E27FC236}">
                <a16:creationId xmlns:a16="http://schemas.microsoft.com/office/drawing/2014/main" id="{345524E3-83B7-FA4A-BE7F-CF8571B6D8A3}"/>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77062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7B77F-85D0-ED45-A447-DA590A2DA742}"/>
              </a:ext>
            </a:extLst>
          </p:cNvPr>
          <p:cNvSpPr>
            <a:spLocks noGrp="1"/>
          </p:cNvSpPr>
          <p:nvPr>
            <p:ph type="title"/>
          </p:nvPr>
        </p:nvSpPr>
        <p:spPr/>
        <p:txBody>
          <a:bodyPr/>
          <a:lstStyle/>
          <a:p>
            <a:r>
              <a:rPr lang="fr-FR" b="1" dirty="0"/>
              <a:t>UNE VISION POUR LA FAMILLE</a:t>
            </a:r>
          </a:p>
        </p:txBody>
      </p:sp>
      <p:sp>
        <p:nvSpPr>
          <p:cNvPr id="3" name="Espace réservé du contenu 2">
            <a:extLst>
              <a:ext uri="{FF2B5EF4-FFF2-40B4-BE49-F238E27FC236}">
                <a16:creationId xmlns:a16="http://schemas.microsoft.com/office/drawing/2014/main" id="{CFCCEF9C-0E2B-DC4B-8668-DF717E9FE08C}"/>
              </a:ext>
            </a:extLst>
          </p:cNvPr>
          <p:cNvSpPr>
            <a:spLocks noGrp="1"/>
          </p:cNvSpPr>
          <p:nvPr>
            <p:ph idx="1"/>
          </p:nvPr>
        </p:nvSpPr>
        <p:spPr/>
        <p:txBody>
          <a:bodyPr>
            <a:normAutofit/>
          </a:bodyPr>
          <a:lstStyle/>
          <a:p>
            <a:r>
              <a:rPr lang="fr-FR" sz="2800" i="1" dirty="0"/>
              <a:t>« C’est de Lui, le Père que tire son nom toute famille dans les cieux et sur la terre ». Ephésiens 3. 14</a:t>
            </a:r>
          </a:p>
          <a:p>
            <a:r>
              <a:rPr lang="fr-FR" sz="2800" dirty="0"/>
              <a:t>« </a:t>
            </a:r>
            <a:r>
              <a:rPr lang="fr-FR" sz="2800" i="1" dirty="0"/>
              <a:t>La famille s'appuie sur l'amour, et la société sur la famille</a:t>
            </a:r>
            <a:r>
              <a:rPr lang="fr-FR" sz="2800" dirty="0"/>
              <a:t> ».  </a:t>
            </a:r>
            <a:r>
              <a:rPr lang="fr-FR" sz="2800" u="sng" dirty="0">
                <a:hlinkClick r:id="rId2"/>
              </a:rPr>
              <a:t>Jules Michelet</a:t>
            </a:r>
            <a:r>
              <a:rPr lang="fr-FR" sz="2800" dirty="0"/>
              <a:t> L'amour (1859)</a:t>
            </a:r>
          </a:p>
          <a:p>
            <a:r>
              <a:rPr lang="fr-FR" sz="2800" i="1" dirty="0"/>
              <a:t> « L'amour d'une famille, le centre autour duquel tout gravite et tout brille</a:t>
            </a:r>
            <a:r>
              <a:rPr lang="fr-FR" sz="2800" dirty="0"/>
              <a:t> ».  </a:t>
            </a:r>
            <a:r>
              <a:rPr lang="fr-FR" sz="2800" u="sng" dirty="0">
                <a:hlinkClick r:id="rId3"/>
              </a:rPr>
              <a:t>Victor Hugo</a:t>
            </a:r>
            <a:r>
              <a:rPr lang="fr-FR" sz="2800" dirty="0"/>
              <a:t> ;   (1834)</a:t>
            </a:r>
          </a:p>
          <a:p>
            <a:endParaRPr lang="fr-FR" dirty="0"/>
          </a:p>
        </p:txBody>
      </p:sp>
      <p:sp>
        <p:nvSpPr>
          <p:cNvPr id="4" name="Espace réservé du numéro de diapositive 3">
            <a:extLst>
              <a:ext uri="{FF2B5EF4-FFF2-40B4-BE49-F238E27FC236}">
                <a16:creationId xmlns:a16="http://schemas.microsoft.com/office/drawing/2014/main" id="{82F80700-E724-344A-AF88-BE2A1C3D0FEA}"/>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154995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81052-A64B-4245-91D0-DB29A909E504}"/>
              </a:ext>
            </a:extLst>
          </p:cNvPr>
          <p:cNvSpPr>
            <a:spLocks noGrp="1"/>
          </p:cNvSpPr>
          <p:nvPr>
            <p:ph type="title"/>
          </p:nvPr>
        </p:nvSpPr>
        <p:spPr>
          <a:xfrm>
            <a:off x="685801" y="164892"/>
            <a:ext cx="10131425" cy="1334125"/>
          </a:xfrm>
        </p:spPr>
        <p:txBody>
          <a:bodyPr/>
          <a:lstStyle/>
          <a:p>
            <a:r>
              <a:rPr lang="fr-FR" b="1" dirty="0"/>
              <a:t>Les grands principes des AFP</a:t>
            </a:r>
          </a:p>
        </p:txBody>
      </p:sp>
      <p:sp>
        <p:nvSpPr>
          <p:cNvPr id="3" name="Espace réservé du contenu 2">
            <a:extLst>
              <a:ext uri="{FF2B5EF4-FFF2-40B4-BE49-F238E27FC236}">
                <a16:creationId xmlns:a16="http://schemas.microsoft.com/office/drawing/2014/main" id="{11538930-1919-9A43-B637-C787CD88B42B}"/>
              </a:ext>
            </a:extLst>
          </p:cNvPr>
          <p:cNvSpPr>
            <a:spLocks noGrp="1"/>
          </p:cNvSpPr>
          <p:nvPr>
            <p:ph idx="1"/>
          </p:nvPr>
        </p:nvSpPr>
        <p:spPr>
          <a:xfrm>
            <a:off x="149903" y="1162373"/>
            <a:ext cx="12042098" cy="4628827"/>
          </a:xfrm>
        </p:spPr>
        <p:txBody>
          <a:bodyPr>
            <a:noAutofit/>
          </a:bodyPr>
          <a:lstStyle/>
          <a:p>
            <a:pPr lvl="0"/>
            <a:r>
              <a:rPr lang="fr-FR" sz="2800" dirty="0"/>
              <a:t>les grandes affirmations de la Réforme, l’Ecriture, la Grâce, la Foi seules comme essence du protestantisme.</a:t>
            </a:r>
          </a:p>
          <a:p>
            <a:pPr lvl="0"/>
            <a:r>
              <a:rPr lang="fr-FR" sz="2800" dirty="0"/>
              <a:t>le primat du bénévolat et de la gratuité comme seuls critère d’authenticité associative. </a:t>
            </a:r>
          </a:p>
          <a:p>
            <a:pPr lvl="0"/>
            <a:r>
              <a:rPr lang="fr-FR" sz="2800" dirty="0"/>
              <a:t>la famille fondée sur le mariage d’un homme et d’une femme comme modèle juridique le plus favorable à la transmission entre générations, à la protection du plus faible et à la recherche du bonheur. </a:t>
            </a:r>
          </a:p>
          <a:p>
            <a:pPr lvl="0"/>
            <a:r>
              <a:rPr lang="fr-FR" sz="2800" dirty="0"/>
              <a:t>Un esprit de respect, d’ouverture et d’amitié fraternelle envers les autres églises et dénominations chrétiennes (Réformés, Luthériens, Catholiques, Evangéliques…)</a:t>
            </a:r>
          </a:p>
        </p:txBody>
      </p:sp>
      <p:sp>
        <p:nvSpPr>
          <p:cNvPr id="4" name="Espace réservé du numéro de diapositive 3">
            <a:extLst>
              <a:ext uri="{FF2B5EF4-FFF2-40B4-BE49-F238E27FC236}">
                <a16:creationId xmlns:a16="http://schemas.microsoft.com/office/drawing/2014/main" id="{2B2EE7E7-581D-5849-863A-735DA3C804C1}"/>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69412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029A1-262B-9642-81F2-E2F88DF65BFF}"/>
              </a:ext>
            </a:extLst>
          </p:cNvPr>
          <p:cNvSpPr>
            <a:spLocks noGrp="1"/>
          </p:cNvSpPr>
          <p:nvPr>
            <p:ph type="title"/>
          </p:nvPr>
        </p:nvSpPr>
        <p:spPr/>
        <p:txBody>
          <a:bodyPr/>
          <a:lstStyle/>
          <a:p>
            <a:endParaRPr lang="fr-FR"/>
          </a:p>
        </p:txBody>
      </p:sp>
      <p:pic>
        <p:nvPicPr>
          <p:cNvPr id="4" name="Découvrez les Associations Familiales Protestantes !.mp4">
            <a:hlinkClick r:id="" action="ppaction://media"/>
            <a:extLst>
              <a:ext uri="{FF2B5EF4-FFF2-40B4-BE49-F238E27FC236}">
                <a16:creationId xmlns:a16="http://schemas.microsoft.com/office/drawing/2014/main" id="{6ED50DB6-E99A-F749-82B3-6A86AD3AE5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p:spPr>
      </p:pic>
      <p:sp>
        <p:nvSpPr>
          <p:cNvPr id="3" name="Espace réservé du numéro de diapositive 2">
            <a:extLst>
              <a:ext uri="{FF2B5EF4-FFF2-40B4-BE49-F238E27FC236}">
                <a16:creationId xmlns:a16="http://schemas.microsoft.com/office/drawing/2014/main" id="{FCBD71B4-BE6F-7B46-8F2B-45DF9FB1B633}"/>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92953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1447DE-9BA3-0B4A-BF3B-76AC43DD32C6}"/>
              </a:ext>
            </a:extLst>
          </p:cNvPr>
          <p:cNvSpPr>
            <a:spLocks noGrp="1"/>
          </p:cNvSpPr>
          <p:nvPr>
            <p:ph type="title"/>
          </p:nvPr>
        </p:nvSpPr>
        <p:spPr>
          <a:xfrm>
            <a:off x="685801" y="0"/>
            <a:ext cx="10131425" cy="1244185"/>
          </a:xfrm>
        </p:spPr>
        <p:txBody>
          <a:bodyPr>
            <a:normAutofit/>
          </a:bodyPr>
          <a:lstStyle/>
          <a:p>
            <a:r>
              <a:rPr lang="fr-FR" b="1" dirty="0"/>
              <a:t>Historique des Associations Familiales</a:t>
            </a:r>
          </a:p>
        </p:txBody>
      </p:sp>
      <p:sp>
        <p:nvSpPr>
          <p:cNvPr id="3" name="Espace réservé du contenu 2">
            <a:extLst>
              <a:ext uri="{FF2B5EF4-FFF2-40B4-BE49-F238E27FC236}">
                <a16:creationId xmlns:a16="http://schemas.microsoft.com/office/drawing/2014/main" id="{F64C308D-D716-6C43-ACE5-67AA155560BB}"/>
              </a:ext>
            </a:extLst>
          </p:cNvPr>
          <p:cNvSpPr>
            <a:spLocks noGrp="1"/>
          </p:cNvSpPr>
          <p:nvPr>
            <p:ph idx="1"/>
          </p:nvPr>
        </p:nvSpPr>
        <p:spPr>
          <a:xfrm>
            <a:off x="685801" y="1064302"/>
            <a:ext cx="10131425" cy="5381467"/>
          </a:xfrm>
        </p:spPr>
        <p:txBody>
          <a:bodyPr>
            <a:normAutofit/>
          </a:bodyPr>
          <a:lstStyle/>
          <a:p>
            <a:r>
              <a:rPr lang="fr-FR" sz="2400" dirty="0"/>
              <a:t>La réalité associative familiale est née à la fin du 19</a:t>
            </a:r>
            <a:r>
              <a:rPr lang="fr-FR" sz="2400" baseline="30000" dirty="0"/>
              <a:t>ème</a:t>
            </a:r>
            <a:r>
              <a:rPr lang="fr-FR" sz="2400" dirty="0"/>
              <a:t> siècle sur l’impulsion principalement des familles protestantes. Elles avaient alors surtout pour but d’organiser l’entraide entre les familles. </a:t>
            </a:r>
          </a:p>
          <a:p>
            <a:r>
              <a:rPr lang="fr-FR" sz="2400" dirty="0"/>
              <a:t>En 1945, le gouvernement provisoire de la République manifeste la volonté d’associer les familles à la reconstruction civique, sociale, économique et culturelle du pas, et au-delà, de les appeler à participer institutionnellement à la définition et au développement des politiques qui les concernent directement. </a:t>
            </a:r>
          </a:p>
          <a:p>
            <a:r>
              <a:rPr lang="fr-FR" sz="2400" dirty="0"/>
              <a:t>Les résultat de cette volonté s’est traduit par l’Ordonnance du 3 mars 1945 qui institue alors l’UNAF et les UDAF. Ainsi sont nées les AFP en 1941, reconnues comme mouvement familial de l’UNAF en 1945. </a:t>
            </a:r>
          </a:p>
        </p:txBody>
      </p:sp>
      <p:sp>
        <p:nvSpPr>
          <p:cNvPr id="4" name="Espace réservé du numéro de diapositive 3">
            <a:extLst>
              <a:ext uri="{FF2B5EF4-FFF2-40B4-BE49-F238E27FC236}">
                <a16:creationId xmlns:a16="http://schemas.microsoft.com/office/drawing/2014/main" id="{31235894-1686-8C45-BCCA-670DB28CD2C0}"/>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80081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8A543-59F9-554B-88B8-F60622C9273B}"/>
              </a:ext>
            </a:extLst>
          </p:cNvPr>
          <p:cNvSpPr>
            <a:spLocks noGrp="1"/>
          </p:cNvSpPr>
          <p:nvPr>
            <p:ph type="title"/>
          </p:nvPr>
        </p:nvSpPr>
        <p:spPr/>
        <p:txBody>
          <a:bodyPr/>
          <a:lstStyle/>
          <a:p>
            <a:r>
              <a:rPr lang="fr-FR" b="1" dirty="0"/>
              <a:t>Des partenaires institutionnels. </a:t>
            </a:r>
          </a:p>
        </p:txBody>
      </p:sp>
      <p:sp>
        <p:nvSpPr>
          <p:cNvPr id="3" name="Espace réservé du contenu 2">
            <a:extLst>
              <a:ext uri="{FF2B5EF4-FFF2-40B4-BE49-F238E27FC236}">
                <a16:creationId xmlns:a16="http://schemas.microsoft.com/office/drawing/2014/main" id="{2031DC8F-17C3-7649-96A5-7AC24EFDB139}"/>
              </a:ext>
            </a:extLst>
          </p:cNvPr>
          <p:cNvSpPr>
            <a:spLocks noGrp="1"/>
          </p:cNvSpPr>
          <p:nvPr>
            <p:ph idx="1"/>
          </p:nvPr>
        </p:nvSpPr>
        <p:spPr/>
        <p:txBody>
          <a:bodyPr/>
          <a:lstStyle/>
          <a:p>
            <a:r>
              <a:rPr lang="fr-FR" sz="2400" dirty="0"/>
              <a:t>L’UNAF et les UDAF sont des partenaires institutionnels des pouvoirs publics dans tous les domaines de la politique familiale. </a:t>
            </a:r>
          </a:p>
          <a:p>
            <a:r>
              <a:rPr lang="fr-FR" sz="2400" dirty="0"/>
              <a:t>En 2016, on compte plus de 130 associations familiales protestantes présentes dans 58 départements, rassemblant un peu plus de 10 000 familles qui ont relevé le défi de représenter et défendre la famille, de développer des actions de terrain : parentalité, éducation et transmission au travers d’écoles, d’établissements pour personnes âgées… </a:t>
            </a:r>
          </a:p>
          <a:p>
            <a:endParaRPr lang="fr-FR" dirty="0"/>
          </a:p>
        </p:txBody>
      </p:sp>
      <p:sp>
        <p:nvSpPr>
          <p:cNvPr id="4" name="Espace réservé du numéro de diapositive 3">
            <a:extLst>
              <a:ext uri="{FF2B5EF4-FFF2-40B4-BE49-F238E27FC236}">
                <a16:creationId xmlns:a16="http://schemas.microsoft.com/office/drawing/2014/main" id="{A07EBA8B-5881-DB43-B539-89FEE53FFD1C}"/>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64031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063D2-E12B-A74E-B471-2DDA11488F20}"/>
              </a:ext>
            </a:extLst>
          </p:cNvPr>
          <p:cNvSpPr>
            <a:spLocks noGrp="1"/>
          </p:cNvSpPr>
          <p:nvPr>
            <p:ph type="title"/>
          </p:nvPr>
        </p:nvSpPr>
        <p:spPr/>
        <p:txBody>
          <a:bodyPr/>
          <a:lstStyle/>
          <a:p>
            <a:r>
              <a:rPr lang="fr-FR" b="1" dirty="0"/>
              <a:t>Une force de proposition</a:t>
            </a:r>
          </a:p>
        </p:txBody>
      </p:sp>
      <p:sp>
        <p:nvSpPr>
          <p:cNvPr id="3" name="Espace réservé du contenu 2">
            <a:extLst>
              <a:ext uri="{FF2B5EF4-FFF2-40B4-BE49-F238E27FC236}">
                <a16:creationId xmlns:a16="http://schemas.microsoft.com/office/drawing/2014/main" id="{B887E0EA-E516-5048-A84F-21E3EA7635FA}"/>
              </a:ext>
            </a:extLst>
          </p:cNvPr>
          <p:cNvSpPr>
            <a:spLocks noGrp="1"/>
          </p:cNvSpPr>
          <p:nvPr>
            <p:ph idx="1"/>
          </p:nvPr>
        </p:nvSpPr>
        <p:spPr>
          <a:xfrm>
            <a:off x="677334" y="1441343"/>
            <a:ext cx="8596668" cy="4600020"/>
          </a:xfrm>
        </p:spPr>
        <p:txBody>
          <a:bodyPr/>
          <a:lstStyle/>
          <a:p>
            <a:r>
              <a:rPr lang="fr-FR" sz="2400" dirty="0"/>
              <a:t>AFP veulent informer, former, transmettre les valeurs de l’Evangile, être force de propositions voire d’opposition, sur tous les sujets d’éthique concernant la famille et les membres qui la composent, auprès des différentes instances publiques. Solidarité, animations jeunesse, séminaires, accompagnement à la parentalité. </a:t>
            </a:r>
          </a:p>
          <a:p>
            <a:r>
              <a:rPr lang="fr-FR" sz="2400" dirty="0"/>
              <a:t>Les AFP travaillent en lien avec les églises auxquelles elles sont adossées dont 90% sont évangéliques. Ces églises sont membres de la Fédération Protestante de France  et/ou du CNEF. </a:t>
            </a:r>
          </a:p>
          <a:p>
            <a:endParaRPr lang="fr-FR" dirty="0"/>
          </a:p>
        </p:txBody>
      </p:sp>
      <p:sp>
        <p:nvSpPr>
          <p:cNvPr id="4" name="Espace réservé du numéro de diapositive 3">
            <a:extLst>
              <a:ext uri="{FF2B5EF4-FFF2-40B4-BE49-F238E27FC236}">
                <a16:creationId xmlns:a16="http://schemas.microsoft.com/office/drawing/2014/main" id="{83FD3181-1EEE-9740-9E99-B35D78ED7675}"/>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92639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0DEEE-65F7-B44D-8816-2503A1C785D1}"/>
              </a:ext>
            </a:extLst>
          </p:cNvPr>
          <p:cNvSpPr>
            <a:spLocks noGrp="1"/>
          </p:cNvSpPr>
          <p:nvPr>
            <p:ph type="title"/>
          </p:nvPr>
        </p:nvSpPr>
        <p:spPr>
          <a:xfrm>
            <a:off x="305374" y="532109"/>
            <a:ext cx="9350069" cy="1320800"/>
          </a:xfrm>
        </p:spPr>
        <p:txBody>
          <a:bodyPr/>
          <a:lstStyle/>
          <a:p>
            <a:r>
              <a:rPr lang="fr-FR" b="1" dirty="0"/>
              <a:t>Une voix au niveau des instances de l’Etat</a:t>
            </a:r>
          </a:p>
        </p:txBody>
      </p:sp>
      <p:sp>
        <p:nvSpPr>
          <p:cNvPr id="3" name="Espace réservé du contenu 2">
            <a:extLst>
              <a:ext uri="{FF2B5EF4-FFF2-40B4-BE49-F238E27FC236}">
                <a16:creationId xmlns:a16="http://schemas.microsoft.com/office/drawing/2014/main" id="{E1A5A0F6-421B-9945-976E-90567E7F9DEF}"/>
              </a:ext>
            </a:extLst>
          </p:cNvPr>
          <p:cNvSpPr>
            <a:spLocks noGrp="1"/>
          </p:cNvSpPr>
          <p:nvPr>
            <p:ph idx="1"/>
          </p:nvPr>
        </p:nvSpPr>
        <p:spPr>
          <a:xfrm>
            <a:off x="685801" y="1596325"/>
            <a:ext cx="9450091" cy="4744514"/>
          </a:xfrm>
        </p:spPr>
        <p:txBody>
          <a:bodyPr>
            <a:normAutofit fontScale="85000" lnSpcReduction="20000"/>
          </a:bodyPr>
          <a:lstStyle/>
          <a:p>
            <a:r>
              <a:rPr lang="fr-FR" sz="2800" dirty="0"/>
              <a:t>Les AFP sont au premier rang non seulement pour examiner les textes de loi et avant-projets, mais elles se prononcent et votent dans ces instances. La capacité de représentation et de proposition  est d’autant plus efficiente qu’elle est portée par un grand nombre de voix familiales </a:t>
            </a:r>
            <a:r>
              <a:rPr lang="fr-FR" sz="2800" b="1" dirty="0"/>
              <a:t>d’où l’importance que chaque église comprenne le fonctionnement des AFP et permette à chaque famille d’en être membre</a:t>
            </a:r>
            <a:r>
              <a:rPr lang="fr-FR" sz="2800" dirty="0"/>
              <a:t>. Ainsi, adhérer à une AFP a un double avantage : </a:t>
            </a:r>
          </a:p>
          <a:p>
            <a:pPr lvl="0"/>
            <a:r>
              <a:rPr lang="fr-FR" sz="2800" dirty="0"/>
              <a:t>celui d’avoir une voix  pour être représenté au plan national et départemental</a:t>
            </a:r>
          </a:p>
          <a:p>
            <a:pPr lvl="0"/>
            <a:r>
              <a:rPr lang="fr-FR" sz="2800" dirty="0"/>
              <a:t>Celui de conjuguer cette représentation avec un engagement sur le terrain. </a:t>
            </a:r>
          </a:p>
          <a:p>
            <a:r>
              <a:rPr lang="fr-FR" sz="2800" dirty="0"/>
              <a:t>«</a:t>
            </a:r>
            <a:r>
              <a:rPr lang="fr-FR" sz="2800" b="1" i="1" dirty="0"/>
              <a:t> Où sont et que font les familles chrétiennes de vos paroisses et églises ? </a:t>
            </a:r>
            <a:r>
              <a:rPr lang="fr-FR" sz="2800" dirty="0"/>
              <a:t>»  nous disent les politiques. </a:t>
            </a:r>
          </a:p>
          <a:p>
            <a:pPr marL="0" indent="0">
              <a:buNone/>
            </a:pPr>
            <a:endParaRPr lang="fr-FR" dirty="0"/>
          </a:p>
        </p:txBody>
      </p:sp>
      <p:sp>
        <p:nvSpPr>
          <p:cNvPr id="4" name="Espace réservé du numéro de diapositive 3">
            <a:extLst>
              <a:ext uri="{FF2B5EF4-FFF2-40B4-BE49-F238E27FC236}">
                <a16:creationId xmlns:a16="http://schemas.microsoft.com/office/drawing/2014/main" id="{AEEC226C-C702-3545-906C-BC6E54BBB77D}"/>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62403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475E51-654E-EA4C-97DB-D4913716F4CB}"/>
              </a:ext>
            </a:extLst>
          </p:cNvPr>
          <p:cNvSpPr>
            <a:spLocks noGrp="1"/>
          </p:cNvSpPr>
          <p:nvPr>
            <p:ph type="title"/>
          </p:nvPr>
        </p:nvSpPr>
        <p:spPr/>
        <p:txBody>
          <a:bodyPr/>
          <a:lstStyle/>
          <a:p>
            <a:r>
              <a:rPr lang="fr-FR" b="1" dirty="0"/>
              <a:t>Un « solide assemblage »</a:t>
            </a:r>
          </a:p>
        </p:txBody>
      </p:sp>
      <p:sp>
        <p:nvSpPr>
          <p:cNvPr id="3" name="Espace réservé du contenu 2">
            <a:extLst>
              <a:ext uri="{FF2B5EF4-FFF2-40B4-BE49-F238E27FC236}">
                <a16:creationId xmlns:a16="http://schemas.microsoft.com/office/drawing/2014/main" id="{35927F9E-CE15-8D4C-AF2A-88D63C4009AD}"/>
              </a:ext>
            </a:extLst>
          </p:cNvPr>
          <p:cNvSpPr>
            <a:spLocks noGrp="1"/>
          </p:cNvSpPr>
          <p:nvPr>
            <p:ph idx="1"/>
          </p:nvPr>
        </p:nvSpPr>
        <p:spPr/>
        <p:txBody>
          <a:bodyPr>
            <a:normAutofit fontScale="92500" lnSpcReduction="10000"/>
          </a:bodyPr>
          <a:lstStyle/>
          <a:p>
            <a:r>
              <a:rPr lang="fr-FR" sz="3600" dirty="0"/>
              <a:t>« </a:t>
            </a:r>
            <a:r>
              <a:rPr lang="fr-FR" sz="3600" i="1" dirty="0"/>
              <a:t>C'est de lui, et grâce à tous les liens de son assistance, que tout le corps, bien coordonné et formant un solide assemblage, tire son accroissement selon la force qui convient à chacune de ses parties, et s'édifie lui-même dans la charité.</a:t>
            </a:r>
            <a:r>
              <a:rPr lang="fr-FR" sz="3600" dirty="0"/>
              <a:t> » </a:t>
            </a:r>
            <a:r>
              <a:rPr lang="fr-FR" sz="3600" u="sng" dirty="0"/>
              <a:t>Ephésiens 4. 36</a:t>
            </a:r>
          </a:p>
          <a:p>
            <a:r>
              <a:rPr lang="fr-FR" sz="3600" u="sng" dirty="0"/>
              <a:t>Ezéchiel 37. </a:t>
            </a:r>
          </a:p>
        </p:txBody>
      </p:sp>
      <p:sp>
        <p:nvSpPr>
          <p:cNvPr id="4" name="Espace réservé du numéro de diapositive 3">
            <a:extLst>
              <a:ext uri="{FF2B5EF4-FFF2-40B4-BE49-F238E27FC236}">
                <a16:creationId xmlns:a16="http://schemas.microsoft.com/office/drawing/2014/main" id="{FD938BC2-BE97-7248-900C-B02970481AAF}"/>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15441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E29E0-865C-8A4A-8DCE-8F18491FFC39}"/>
              </a:ext>
            </a:extLst>
          </p:cNvPr>
          <p:cNvSpPr>
            <a:spLocks noGrp="1"/>
          </p:cNvSpPr>
          <p:nvPr>
            <p:ph type="title"/>
          </p:nvPr>
        </p:nvSpPr>
        <p:spPr/>
        <p:txBody>
          <a:bodyPr/>
          <a:lstStyle/>
          <a:p>
            <a:r>
              <a:rPr lang="fr-FR" b="1" dirty="0"/>
              <a:t>INFLUENCER ET AGIR aujourd’hui PAR L’AFP</a:t>
            </a:r>
          </a:p>
        </p:txBody>
      </p:sp>
      <p:sp>
        <p:nvSpPr>
          <p:cNvPr id="3" name="Espace réservé du contenu 2">
            <a:extLst>
              <a:ext uri="{FF2B5EF4-FFF2-40B4-BE49-F238E27FC236}">
                <a16:creationId xmlns:a16="http://schemas.microsoft.com/office/drawing/2014/main" id="{E3D0326D-5A64-C944-B74F-5A25AD386157}"/>
              </a:ext>
            </a:extLst>
          </p:cNvPr>
          <p:cNvSpPr>
            <a:spLocks noGrp="1"/>
          </p:cNvSpPr>
          <p:nvPr>
            <p:ph idx="1"/>
          </p:nvPr>
        </p:nvSpPr>
        <p:spPr/>
        <p:txBody>
          <a:bodyPr/>
          <a:lstStyle/>
          <a:p>
            <a:r>
              <a:rPr lang="fr-FR" sz="2800" cap="all" dirty="0"/>
              <a:t>ÉTATS GÉNÉRAUX DE LA BIOÉTHIQUE - CONSULTATION CITOYENNE</a:t>
            </a:r>
          </a:p>
          <a:p>
            <a:r>
              <a:rPr lang="fr-FR" sz="2800" cap="all" dirty="0"/>
              <a:t>COMMUNIQUÉ DE PRESSE : EN MARCHE VERS UNE PROCRÉATION MERCANTILEMENT ASSISTÉE ?</a:t>
            </a:r>
          </a:p>
          <a:p>
            <a:r>
              <a:rPr lang="fr-FR" sz="2800" cap="all" dirty="0"/>
              <a:t>Défense de la politique familiale </a:t>
            </a:r>
          </a:p>
          <a:p>
            <a:endParaRPr lang="fr-FR" dirty="0"/>
          </a:p>
        </p:txBody>
      </p:sp>
      <p:sp>
        <p:nvSpPr>
          <p:cNvPr id="4" name="Espace réservé du numéro de diapositive 3">
            <a:extLst>
              <a:ext uri="{FF2B5EF4-FFF2-40B4-BE49-F238E27FC236}">
                <a16:creationId xmlns:a16="http://schemas.microsoft.com/office/drawing/2014/main" id="{164550ED-55BD-DC40-8A79-4D6983C543EC}"/>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216114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2C94C-A10E-2F44-8CB2-0BD3295B74F4}"/>
              </a:ext>
            </a:extLst>
          </p:cNvPr>
          <p:cNvSpPr>
            <a:spLocks noGrp="1"/>
          </p:cNvSpPr>
          <p:nvPr>
            <p:ph type="title"/>
          </p:nvPr>
        </p:nvSpPr>
        <p:spPr>
          <a:xfrm>
            <a:off x="685800" y="249837"/>
            <a:ext cx="10131425" cy="1174230"/>
          </a:xfrm>
        </p:spPr>
        <p:txBody>
          <a:bodyPr/>
          <a:lstStyle/>
          <a:p>
            <a:r>
              <a:rPr lang="fr-FR" b="1" dirty="0"/>
              <a:t>Une fédération dans le Haut- Rhin</a:t>
            </a:r>
          </a:p>
        </p:txBody>
      </p:sp>
      <p:sp>
        <p:nvSpPr>
          <p:cNvPr id="3" name="Espace réservé du contenu 2">
            <a:extLst>
              <a:ext uri="{FF2B5EF4-FFF2-40B4-BE49-F238E27FC236}">
                <a16:creationId xmlns:a16="http://schemas.microsoft.com/office/drawing/2014/main" id="{D1075A0B-8E88-BB4C-A332-F674D8CDF2A7}"/>
              </a:ext>
            </a:extLst>
          </p:cNvPr>
          <p:cNvSpPr>
            <a:spLocks noGrp="1"/>
          </p:cNvSpPr>
          <p:nvPr>
            <p:ph idx="1"/>
          </p:nvPr>
        </p:nvSpPr>
        <p:spPr>
          <a:xfrm>
            <a:off x="685801" y="1573967"/>
            <a:ext cx="10131425" cy="4766872"/>
          </a:xfrm>
        </p:spPr>
        <p:txBody>
          <a:bodyPr>
            <a:normAutofit lnSpcReduction="10000"/>
          </a:bodyPr>
          <a:lstStyle/>
          <a:p>
            <a:pPr marL="0" indent="0">
              <a:buNone/>
            </a:pPr>
            <a:r>
              <a:rPr lang="fr-FR" sz="2400" dirty="0"/>
              <a:t>L’AFP CALEB travaille avec les autres associations familiales protestantes du Haut Rhin.  (FJA, BARNABAS, EVANGELIQUE SANS FRONTIERE, AJEF 68, AFP CALEB) Ensemble, elles se sont constituées en fédération ce qui nous permet d’être représentés au niveau des organismes départementaux comme l’UDAF (Unions départementales des Associations familiales). 4 Missions lui sont assignées : </a:t>
            </a:r>
          </a:p>
          <a:p>
            <a:pPr lvl="0"/>
            <a:r>
              <a:rPr lang="fr-FR" sz="2400" dirty="0"/>
              <a:t>Donner son avis aux pouvoirs publics</a:t>
            </a:r>
          </a:p>
          <a:p>
            <a:pPr lvl="0"/>
            <a:r>
              <a:rPr lang="fr-FR" sz="2400" dirty="0"/>
              <a:t>Représenter officiellement auprès des pouvoirs publics l’ensemble des familles</a:t>
            </a:r>
          </a:p>
          <a:p>
            <a:pPr lvl="0"/>
            <a:r>
              <a:rPr lang="fr-FR" sz="2400" dirty="0"/>
              <a:t>Gérer tous services d’intérêt familial</a:t>
            </a:r>
          </a:p>
          <a:p>
            <a:pPr lvl="0"/>
            <a:r>
              <a:rPr lang="fr-FR" sz="2400" dirty="0"/>
              <a:t>Exercer l’action civile, devant toutes juridictions sans avoir à justifier d’un agrément. </a:t>
            </a:r>
          </a:p>
          <a:p>
            <a:endParaRPr lang="fr-FR" dirty="0"/>
          </a:p>
        </p:txBody>
      </p:sp>
      <p:sp>
        <p:nvSpPr>
          <p:cNvPr id="4" name="Espace réservé du numéro de diapositive 3">
            <a:extLst>
              <a:ext uri="{FF2B5EF4-FFF2-40B4-BE49-F238E27FC236}">
                <a16:creationId xmlns:a16="http://schemas.microsoft.com/office/drawing/2014/main" id="{2067DD69-7ECD-274C-BD2A-55DD13C9EAE1}"/>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1823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DC589-C5A2-6D4B-B5AC-1367F199EE16}"/>
              </a:ext>
            </a:extLst>
          </p:cNvPr>
          <p:cNvSpPr>
            <a:spLocks noGrp="1"/>
          </p:cNvSpPr>
          <p:nvPr>
            <p:ph type="title"/>
          </p:nvPr>
        </p:nvSpPr>
        <p:spPr>
          <a:xfrm>
            <a:off x="685801" y="609600"/>
            <a:ext cx="10131425" cy="919397"/>
          </a:xfrm>
        </p:spPr>
        <p:txBody>
          <a:bodyPr/>
          <a:lstStyle/>
          <a:p>
            <a:r>
              <a:rPr lang="fr-FR" b="1" dirty="0"/>
              <a:t>Faisons un rêve</a:t>
            </a:r>
          </a:p>
        </p:txBody>
      </p:sp>
      <p:sp>
        <p:nvSpPr>
          <p:cNvPr id="3" name="Espace réservé du contenu 2">
            <a:extLst>
              <a:ext uri="{FF2B5EF4-FFF2-40B4-BE49-F238E27FC236}">
                <a16:creationId xmlns:a16="http://schemas.microsoft.com/office/drawing/2014/main" id="{35A09AB9-43FD-EA4B-BE27-E8574B511517}"/>
              </a:ext>
            </a:extLst>
          </p:cNvPr>
          <p:cNvSpPr>
            <a:spLocks noGrp="1"/>
          </p:cNvSpPr>
          <p:nvPr>
            <p:ph idx="1"/>
          </p:nvPr>
        </p:nvSpPr>
        <p:spPr>
          <a:xfrm>
            <a:off x="677334" y="1394847"/>
            <a:ext cx="9396564" cy="4646515"/>
          </a:xfrm>
        </p:spPr>
        <p:txBody>
          <a:bodyPr>
            <a:noAutofit/>
          </a:bodyPr>
          <a:lstStyle/>
          <a:p>
            <a:pPr lvl="0"/>
            <a:r>
              <a:rPr lang="fr-FR" sz="2800" dirty="0"/>
              <a:t>140 000 Chrétiens se réclament de la branche </a:t>
            </a:r>
            <a:r>
              <a:rPr lang="fr-FR" sz="2800" dirty="0" err="1"/>
              <a:t>Luthéro</a:t>
            </a:r>
            <a:r>
              <a:rPr lang="fr-FR" sz="2800" dirty="0"/>
              <a:t> -réformée</a:t>
            </a:r>
          </a:p>
          <a:p>
            <a:pPr lvl="0"/>
            <a:r>
              <a:rPr lang="fr-FR" sz="2800" dirty="0"/>
              <a:t>460 000 se réclament du protestantisme évangélique : soit 2068 Eglises protestantes Evangéliques </a:t>
            </a:r>
          </a:p>
          <a:p>
            <a:r>
              <a:rPr lang="fr-FR" sz="2800" dirty="0"/>
              <a:t>Faisons un rêve, une démarche simple dont les conséquences dépassent ce qu’on peut imaginer : nous pourrions, dans les dix années qui viennent, valoriser ce l’on fait déjà dans nos paroisses ou églises, par la création de plus de AFP rassemblant près de 50 000 Familles. La voix des familles protestantes donnerait de la saveur, de la lumière, de l’espérance. </a:t>
            </a:r>
          </a:p>
        </p:txBody>
      </p:sp>
      <p:sp>
        <p:nvSpPr>
          <p:cNvPr id="4" name="Espace réservé du numéro de diapositive 3">
            <a:extLst>
              <a:ext uri="{FF2B5EF4-FFF2-40B4-BE49-F238E27FC236}">
                <a16:creationId xmlns:a16="http://schemas.microsoft.com/office/drawing/2014/main" id="{0A091F33-B4E1-324E-9486-7981E28D0C49}"/>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4177454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E729BB-05C6-7147-890D-9D6658287E3E}"/>
              </a:ext>
            </a:extLst>
          </p:cNvPr>
          <p:cNvSpPr>
            <a:spLocks noGrp="1"/>
          </p:cNvSpPr>
          <p:nvPr>
            <p:ph type="title"/>
          </p:nvPr>
        </p:nvSpPr>
        <p:spPr/>
        <p:txBody>
          <a:bodyPr/>
          <a:lstStyle/>
          <a:p>
            <a:r>
              <a:rPr lang="fr-FR" b="1" dirty="0"/>
              <a:t>LE  SITE INTERNET  des AFP</a:t>
            </a:r>
          </a:p>
        </p:txBody>
      </p:sp>
      <p:sp>
        <p:nvSpPr>
          <p:cNvPr id="3" name="Espace réservé du contenu 2">
            <a:extLst>
              <a:ext uri="{FF2B5EF4-FFF2-40B4-BE49-F238E27FC236}">
                <a16:creationId xmlns:a16="http://schemas.microsoft.com/office/drawing/2014/main" id="{250F07AA-CA2E-944A-AF0E-EC3FE365D3DF}"/>
              </a:ext>
            </a:extLst>
          </p:cNvPr>
          <p:cNvSpPr>
            <a:spLocks noGrp="1"/>
          </p:cNvSpPr>
          <p:nvPr>
            <p:ph idx="1"/>
          </p:nvPr>
        </p:nvSpPr>
        <p:spPr/>
        <p:txBody>
          <a:bodyPr/>
          <a:lstStyle/>
          <a:p>
            <a:r>
              <a:rPr lang="fr-FR" sz="4400" b="1" u="sng" dirty="0">
                <a:hlinkClick r:id="rId2"/>
              </a:rPr>
              <a:t>http://www.afp-federation.org</a:t>
            </a:r>
            <a:r>
              <a:rPr lang="fr-FR" sz="4400" b="1" dirty="0"/>
              <a:t> </a:t>
            </a:r>
          </a:p>
          <a:p>
            <a:endParaRPr lang="fr-FR" dirty="0"/>
          </a:p>
        </p:txBody>
      </p:sp>
      <p:sp>
        <p:nvSpPr>
          <p:cNvPr id="4" name="Espace réservé du numéro de diapositive 3">
            <a:extLst>
              <a:ext uri="{FF2B5EF4-FFF2-40B4-BE49-F238E27FC236}">
                <a16:creationId xmlns:a16="http://schemas.microsoft.com/office/drawing/2014/main" id="{0EAF69E2-D19E-BB4F-8C4A-134B53C4491D}"/>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399780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3F372-A6F0-3D43-9F48-E6B1B025941C}"/>
              </a:ext>
            </a:extLst>
          </p:cNvPr>
          <p:cNvSpPr>
            <a:spLocks noGrp="1"/>
          </p:cNvSpPr>
          <p:nvPr>
            <p:ph type="title"/>
          </p:nvPr>
        </p:nvSpPr>
        <p:spPr/>
        <p:txBody>
          <a:bodyPr/>
          <a:lstStyle/>
          <a:p>
            <a:r>
              <a:rPr lang="fr-FR" b="1" dirty="0"/>
              <a:t>L’AFP CALEB. </a:t>
            </a:r>
          </a:p>
        </p:txBody>
      </p:sp>
      <p:sp>
        <p:nvSpPr>
          <p:cNvPr id="3" name="Espace réservé du contenu 2">
            <a:extLst>
              <a:ext uri="{FF2B5EF4-FFF2-40B4-BE49-F238E27FC236}">
                <a16:creationId xmlns:a16="http://schemas.microsoft.com/office/drawing/2014/main" id="{554E3F31-18C4-F44E-8001-9ED28CDD1692}"/>
              </a:ext>
            </a:extLst>
          </p:cNvPr>
          <p:cNvSpPr>
            <a:spLocks noGrp="1"/>
          </p:cNvSpPr>
          <p:nvPr>
            <p:ph idx="1"/>
          </p:nvPr>
        </p:nvSpPr>
        <p:spPr/>
        <p:txBody>
          <a:bodyPr>
            <a:normAutofit fontScale="85000" lnSpcReduction="20000"/>
          </a:bodyPr>
          <a:lstStyle/>
          <a:p>
            <a:r>
              <a:rPr lang="fr-FR" sz="2800" dirty="0"/>
              <a:t>Elle est représentée par son Président, Denis BOUCHET, sa Vice-Présidente, Manuela BUSSIERE, et un comité.  </a:t>
            </a:r>
          </a:p>
          <a:p>
            <a:r>
              <a:rPr lang="fr-FR" sz="2800" dirty="0"/>
              <a:t> L’AFP CALEB a pour but la défense (y compris la représentation auprès des pou­voirs publics) de l'ensemble des intérêts matériels, financiers, moraux et spirituels des familles résidant dans les arrondissements de Guebwiller, Colmar ou Mulhouse du dé­partement du Haut-Rhin et, plus spécialement, de celles dont les membres adhèrent à l’association. </a:t>
            </a:r>
          </a:p>
          <a:p>
            <a:r>
              <a:rPr lang="fr-FR" sz="2800" dirty="0"/>
              <a:t>L’entraide. Une Caisse de Solidarité existe pour venir en aide aux personnes qui ont dû affronter un accident de la vie.  </a:t>
            </a:r>
          </a:p>
        </p:txBody>
      </p:sp>
      <p:sp>
        <p:nvSpPr>
          <p:cNvPr id="4" name="Espace réservé du numéro de diapositive 3">
            <a:extLst>
              <a:ext uri="{FF2B5EF4-FFF2-40B4-BE49-F238E27FC236}">
                <a16:creationId xmlns:a16="http://schemas.microsoft.com/office/drawing/2014/main" id="{4409F2A0-B49E-CF41-B2F4-02AF86DD5E86}"/>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119593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D52EF-63CD-CD48-AD9E-60FF4B29D1AD}"/>
              </a:ext>
            </a:extLst>
          </p:cNvPr>
          <p:cNvSpPr>
            <a:spLocks noGrp="1"/>
          </p:cNvSpPr>
          <p:nvPr>
            <p:ph type="title"/>
          </p:nvPr>
        </p:nvSpPr>
        <p:spPr>
          <a:xfrm>
            <a:off x="685801" y="356461"/>
            <a:ext cx="10131425" cy="527960"/>
          </a:xfrm>
        </p:spPr>
        <p:txBody>
          <a:bodyPr>
            <a:normAutofit fontScale="90000"/>
          </a:bodyPr>
          <a:lstStyle/>
          <a:p>
            <a:r>
              <a:rPr lang="fr-FR" b="1" dirty="0"/>
              <a:t>Des Affiliations. </a:t>
            </a:r>
          </a:p>
        </p:txBody>
      </p:sp>
      <p:sp>
        <p:nvSpPr>
          <p:cNvPr id="3" name="Espace réservé du contenu 2">
            <a:extLst>
              <a:ext uri="{FF2B5EF4-FFF2-40B4-BE49-F238E27FC236}">
                <a16:creationId xmlns:a16="http://schemas.microsoft.com/office/drawing/2014/main" id="{A945B82B-4D90-1047-A7F9-48BD2B9C3667}"/>
              </a:ext>
            </a:extLst>
          </p:cNvPr>
          <p:cNvSpPr>
            <a:spLocks noGrp="1"/>
          </p:cNvSpPr>
          <p:nvPr>
            <p:ph idx="1"/>
          </p:nvPr>
        </p:nvSpPr>
        <p:spPr>
          <a:xfrm>
            <a:off x="685802" y="1528997"/>
            <a:ext cx="9000640" cy="4262203"/>
          </a:xfrm>
        </p:spPr>
        <p:txBody>
          <a:bodyPr>
            <a:normAutofit fontScale="92500" lnSpcReduction="20000"/>
          </a:bodyPr>
          <a:lstStyle/>
          <a:p>
            <a:r>
              <a:rPr lang="fr-FR" sz="2800" dirty="0"/>
              <a:t>La démarche d’entraide familiale de AFP CALEB est opérée en liaison avec l’Association cultuelle JOSUE de Guebwiller</a:t>
            </a:r>
          </a:p>
          <a:p>
            <a:r>
              <a:rPr lang="fr-FR" sz="2800" dirty="0"/>
              <a:t>AFP CALEB est membre de la Fédération AFP 68 qui est représentée par Manuela BUSSIERE à l’UDAF. (Siège au CA de l’UDAF depuis Janvier 2016)</a:t>
            </a:r>
          </a:p>
          <a:p>
            <a:r>
              <a:rPr lang="fr-FR" sz="2800" dirty="0"/>
              <a:t>AFP CALEB est membre de l’Union Départementale des Associations Familiales du Haut Rhin (UDAF)</a:t>
            </a:r>
          </a:p>
          <a:p>
            <a:r>
              <a:rPr lang="fr-FR" sz="2800" dirty="0"/>
              <a:t>AFP CALEB est membre e la Fédération Nationale des Associations Familiales Protestantes dont elle fait siens les principes énoncés dans la Charte</a:t>
            </a:r>
          </a:p>
          <a:p>
            <a:endParaRPr lang="fr-FR" dirty="0"/>
          </a:p>
        </p:txBody>
      </p:sp>
      <p:sp>
        <p:nvSpPr>
          <p:cNvPr id="4" name="Espace réservé du numéro de diapositive 3">
            <a:extLst>
              <a:ext uri="{FF2B5EF4-FFF2-40B4-BE49-F238E27FC236}">
                <a16:creationId xmlns:a16="http://schemas.microsoft.com/office/drawing/2014/main" id="{3244130F-9937-7B42-BF9E-8EA729B192E7}"/>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484054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2D141-88E6-BA4F-BBD1-B5CE457D6B85}"/>
              </a:ext>
            </a:extLst>
          </p:cNvPr>
          <p:cNvSpPr>
            <a:spLocks noGrp="1"/>
          </p:cNvSpPr>
          <p:nvPr>
            <p:ph type="title"/>
          </p:nvPr>
        </p:nvSpPr>
        <p:spPr/>
        <p:txBody>
          <a:bodyPr/>
          <a:lstStyle/>
          <a:p>
            <a:r>
              <a:rPr lang="fr-FR" b="1" dirty="0"/>
              <a:t>Des projets pour AFP CALEB</a:t>
            </a:r>
          </a:p>
        </p:txBody>
      </p:sp>
      <p:sp>
        <p:nvSpPr>
          <p:cNvPr id="3" name="Espace réservé du contenu 2">
            <a:extLst>
              <a:ext uri="{FF2B5EF4-FFF2-40B4-BE49-F238E27FC236}">
                <a16:creationId xmlns:a16="http://schemas.microsoft.com/office/drawing/2014/main" id="{36CDE85C-5FB5-4C49-AAA8-E4D3FF379692}"/>
              </a:ext>
            </a:extLst>
          </p:cNvPr>
          <p:cNvSpPr>
            <a:spLocks noGrp="1"/>
          </p:cNvSpPr>
          <p:nvPr>
            <p:ph idx="1"/>
          </p:nvPr>
        </p:nvSpPr>
        <p:spPr/>
        <p:txBody>
          <a:bodyPr/>
          <a:lstStyle/>
          <a:p>
            <a:pPr lvl="0"/>
            <a:r>
              <a:rPr lang="fr-FR" sz="3600" dirty="0"/>
              <a:t>Un pôle d’aide à la parentalité sur Guebwiller</a:t>
            </a:r>
          </a:p>
          <a:p>
            <a:pPr lvl="0"/>
            <a:r>
              <a:rPr lang="fr-FR" sz="3600" dirty="0"/>
              <a:t>Le développement de structures pour la petite enfance.</a:t>
            </a:r>
          </a:p>
          <a:p>
            <a:pPr lvl="0"/>
            <a:r>
              <a:rPr lang="fr-FR" sz="3600" dirty="0"/>
              <a:t>Et le vôtre? </a:t>
            </a:r>
          </a:p>
          <a:p>
            <a:endParaRPr lang="fr-FR" dirty="0"/>
          </a:p>
        </p:txBody>
      </p:sp>
      <p:sp>
        <p:nvSpPr>
          <p:cNvPr id="4" name="Espace réservé du numéro de diapositive 3">
            <a:extLst>
              <a:ext uri="{FF2B5EF4-FFF2-40B4-BE49-F238E27FC236}">
                <a16:creationId xmlns:a16="http://schemas.microsoft.com/office/drawing/2014/main" id="{8462C9DD-0062-7243-8CEF-BEE484613506}"/>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1011614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150AB-AC68-F345-94F6-6AF13E2C1BEB}"/>
              </a:ext>
            </a:extLst>
          </p:cNvPr>
          <p:cNvSpPr>
            <a:spLocks noGrp="1"/>
          </p:cNvSpPr>
          <p:nvPr>
            <p:ph type="title"/>
          </p:nvPr>
        </p:nvSpPr>
        <p:spPr>
          <a:xfrm>
            <a:off x="685801" y="179883"/>
            <a:ext cx="11246369" cy="749508"/>
          </a:xfrm>
        </p:spPr>
        <p:txBody>
          <a:bodyPr>
            <a:normAutofit fontScale="90000"/>
          </a:bodyPr>
          <a:lstStyle/>
          <a:p>
            <a:r>
              <a:rPr lang="fr-FR" dirty="0"/>
              <a:t> </a:t>
            </a:r>
            <a:r>
              <a:rPr lang="fr-FR" sz="3100" b="1" dirty="0"/>
              <a:t>AFP CALEB agit en direction des familles et pour ell</a:t>
            </a:r>
            <a:r>
              <a:rPr lang="fr-FR" sz="3100" b="1" dirty="0">
                <a:solidFill>
                  <a:schemeClr val="bg1"/>
                </a:solidFill>
              </a:rPr>
              <a:t>es</a:t>
            </a:r>
            <a:r>
              <a:rPr lang="fr-FR" sz="3100" b="1" dirty="0"/>
              <a:t> </a:t>
            </a:r>
            <a:r>
              <a:rPr lang="fr-FR" sz="3100" b="1" dirty="0">
                <a:solidFill>
                  <a:schemeClr val="bg1"/>
                </a:solidFill>
              </a:rPr>
              <a:t>au travers: </a:t>
            </a:r>
            <a:r>
              <a:rPr lang="fr-FR" sz="3100" dirty="0"/>
              <a:t>: </a:t>
            </a:r>
            <a:br>
              <a:rPr lang="fr-FR" dirty="0"/>
            </a:br>
            <a:endParaRPr lang="fr-FR" dirty="0"/>
          </a:p>
        </p:txBody>
      </p:sp>
      <p:graphicFrame>
        <p:nvGraphicFramePr>
          <p:cNvPr id="4" name="Espace réservé du contenu 3">
            <a:extLst>
              <a:ext uri="{FF2B5EF4-FFF2-40B4-BE49-F238E27FC236}">
                <a16:creationId xmlns:a16="http://schemas.microsoft.com/office/drawing/2014/main" id="{F6B92FA8-D854-E245-BF84-3F05B3437AD3}"/>
              </a:ext>
            </a:extLst>
          </p:cNvPr>
          <p:cNvGraphicFramePr>
            <a:graphicFrameLocks noGrp="1"/>
          </p:cNvGraphicFramePr>
          <p:nvPr>
            <p:ph idx="1"/>
            <p:extLst>
              <p:ext uri="{D42A27DB-BD31-4B8C-83A1-F6EECF244321}">
                <p14:modId xmlns:p14="http://schemas.microsoft.com/office/powerpoint/2010/main" val="3121225951"/>
              </p:ext>
            </p:extLst>
          </p:nvPr>
        </p:nvGraphicFramePr>
        <p:xfrm>
          <a:off x="0" y="929392"/>
          <a:ext cx="11812247" cy="5852160"/>
        </p:xfrm>
        <a:graphic>
          <a:graphicData uri="http://schemas.openxmlformats.org/drawingml/2006/table">
            <a:tbl>
              <a:tblPr firstRow="1" bandRow="1">
                <a:tableStyleId>{5C22544A-7EE6-4342-B048-85BDC9FD1C3A}</a:tableStyleId>
              </a:tblPr>
              <a:tblGrid>
                <a:gridCol w="4937353">
                  <a:extLst>
                    <a:ext uri="{9D8B030D-6E8A-4147-A177-3AD203B41FA5}">
                      <a16:colId xmlns:a16="http://schemas.microsoft.com/office/drawing/2014/main" val="4216078256"/>
                    </a:ext>
                  </a:extLst>
                </a:gridCol>
                <a:gridCol w="6874894">
                  <a:extLst>
                    <a:ext uri="{9D8B030D-6E8A-4147-A177-3AD203B41FA5}">
                      <a16:colId xmlns:a16="http://schemas.microsoft.com/office/drawing/2014/main" val="1490096172"/>
                    </a:ext>
                  </a:extLst>
                </a:gridCol>
              </a:tblGrid>
              <a:tr h="5741232">
                <a:tc>
                  <a:txBody>
                    <a:bodyPr/>
                    <a:lstStyle/>
                    <a:p>
                      <a:r>
                        <a:rPr lang="fr-FR" sz="2400" b="1" kern="1200" dirty="0">
                          <a:solidFill>
                            <a:schemeClr val="lt1"/>
                          </a:solidFill>
                          <a:effectLst/>
                          <a:latin typeface="+mn-lt"/>
                          <a:ea typeface="+mn-ea"/>
                          <a:cs typeface="+mn-cs"/>
                        </a:rPr>
                        <a:t>- d’un vestiaire associatif, </a:t>
                      </a:r>
                      <a:br>
                        <a:rPr lang="fr-FR" sz="2400" b="1" kern="1200" dirty="0">
                          <a:solidFill>
                            <a:schemeClr val="lt1"/>
                          </a:solidFill>
                          <a:effectLst/>
                          <a:latin typeface="+mn-lt"/>
                          <a:ea typeface="+mn-ea"/>
                          <a:cs typeface="+mn-cs"/>
                        </a:rPr>
                      </a:br>
                      <a:r>
                        <a:rPr lang="fr-FR" sz="2400" b="1" kern="1200" dirty="0">
                          <a:solidFill>
                            <a:schemeClr val="lt1"/>
                          </a:solidFill>
                          <a:effectLst/>
                          <a:latin typeface="+mn-lt"/>
                          <a:ea typeface="+mn-ea"/>
                          <a:cs typeface="+mn-cs"/>
                        </a:rPr>
                        <a:t>- de repas pris en commun, ouverts à tous, </a:t>
                      </a:r>
                      <a:br>
                        <a:rPr lang="fr-FR" sz="2400" b="1" kern="1200" dirty="0">
                          <a:solidFill>
                            <a:schemeClr val="lt1"/>
                          </a:solidFill>
                          <a:effectLst/>
                          <a:latin typeface="+mn-lt"/>
                          <a:ea typeface="+mn-ea"/>
                          <a:cs typeface="+mn-cs"/>
                        </a:rPr>
                      </a:br>
                      <a:r>
                        <a:rPr lang="fr-FR" sz="2400" b="1" kern="1200" dirty="0">
                          <a:solidFill>
                            <a:schemeClr val="lt1"/>
                          </a:solidFill>
                          <a:effectLst/>
                          <a:latin typeface="+mn-lt"/>
                          <a:ea typeface="+mn-ea"/>
                          <a:cs typeface="+mn-cs"/>
                        </a:rPr>
                        <a:t>- d’activités artistiques, </a:t>
                      </a:r>
                    </a:p>
                    <a:p>
                      <a:r>
                        <a:rPr lang="fr-FR" sz="2400" b="1" kern="1200" dirty="0">
                          <a:solidFill>
                            <a:schemeClr val="lt1"/>
                          </a:solidFill>
                          <a:effectLst/>
                          <a:latin typeface="+mn-lt"/>
                          <a:ea typeface="+mn-ea"/>
                          <a:cs typeface="+mn-cs"/>
                        </a:rPr>
                        <a:t>- D’aide administrative et juridique</a:t>
                      </a:r>
                    </a:p>
                    <a:p>
                      <a:r>
                        <a:rPr lang="fr-FR" sz="2400" b="1" kern="1200" dirty="0">
                          <a:solidFill>
                            <a:schemeClr val="lt1"/>
                          </a:solidFill>
                          <a:effectLst/>
                          <a:latin typeface="+mn-lt"/>
                          <a:ea typeface="+mn-ea"/>
                          <a:cs typeface="+mn-cs"/>
                        </a:rPr>
                        <a:t>- De secours aux personnes en difficulté matérielle ou morale</a:t>
                      </a:r>
                    </a:p>
                    <a:p>
                      <a:r>
                        <a:rPr lang="fr-FR" sz="2400" b="1" kern="1200" dirty="0">
                          <a:solidFill>
                            <a:schemeClr val="lt1"/>
                          </a:solidFill>
                          <a:effectLst/>
                          <a:latin typeface="+mn-lt"/>
                          <a:ea typeface="+mn-ea"/>
                          <a:cs typeface="+mn-cs"/>
                        </a:rPr>
                        <a:t>- De soutien scolaire</a:t>
                      </a:r>
                    </a:p>
                    <a:p>
                      <a:r>
                        <a:rPr lang="fr-FR" sz="2400" b="1" kern="1200" dirty="0">
                          <a:solidFill>
                            <a:schemeClr val="lt1"/>
                          </a:solidFill>
                          <a:effectLst/>
                          <a:latin typeface="+mn-lt"/>
                          <a:ea typeface="+mn-ea"/>
                          <a:cs typeface="+mn-cs"/>
                        </a:rPr>
                        <a:t>- De lieux d’accueil et d’échange</a:t>
                      </a:r>
                    </a:p>
                    <a:p>
                      <a:pPr marL="342900" indent="-342900">
                        <a:buFontTx/>
                        <a:buChar char="-"/>
                      </a:pPr>
                      <a:r>
                        <a:rPr lang="fr-FR" sz="2400" b="1" kern="1200" dirty="0">
                          <a:solidFill>
                            <a:schemeClr val="lt1"/>
                          </a:solidFill>
                          <a:effectLst/>
                          <a:latin typeface="+mn-lt"/>
                          <a:ea typeface="+mn-ea"/>
                          <a:cs typeface="+mn-cs"/>
                        </a:rPr>
                        <a:t>D’aide à la parentalité</a:t>
                      </a:r>
                    </a:p>
                    <a:p>
                      <a:pPr marL="342900" indent="-342900">
                        <a:buFontTx/>
                        <a:buChar char="-"/>
                      </a:pPr>
                      <a:r>
                        <a:rPr lang="fr-FR" sz="2400" b="1" kern="1200" dirty="0">
                          <a:solidFill>
                            <a:schemeClr val="lt1"/>
                          </a:solidFill>
                          <a:effectLst/>
                          <a:latin typeface="+mn-lt"/>
                          <a:ea typeface="+mn-ea"/>
                          <a:cs typeface="+mn-cs"/>
                        </a:rPr>
                        <a:t>d’activités de prévention et d’animation de quartier (Quartier Libre), </a:t>
                      </a:r>
                      <a:br>
                        <a:rPr lang="fr-FR" sz="1800" b="1" kern="1200" dirty="0">
                          <a:solidFill>
                            <a:schemeClr val="lt1"/>
                          </a:solidFill>
                          <a:effectLst/>
                          <a:latin typeface="+mn-lt"/>
                          <a:ea typeface="+mn-ea"/>
                          <a:cs typeface="+mn-cs"/>
                        </a:rPr>
                      </a:br>
                      <a:endParaRPr lang="fr-FR" dirty="0"/>
                    </a:p>
                  </a:txBody>
                  <a:tcPr/>
                </a:tc>
                <a:tc>
                  <a:txBody>
                    <a:bodyPr/>
                    <a:lstStyle/>
                    <a:p>
                      <a:r>
                        <a:rPr lang="fr-FR" sz="2400" b="1" kern="1200" dirty="0">
                          <a:solidFill>
                            <a:schemeClr val="lt1"/>
                          </a:solidFill>
                          <a:effectLst/>
                          <a:latin typeface="+mn-lt"/>
                          <a:ea typeface="+mn-ea"/>
                          <a:cs typeface="+mn-cs"/>
                        </a:rPr>
                        <a:t>- de manifestations et réalisations publiques à caractère éducatif et social dans le but de sensibiliser et d’informer les familles, et plus généralement la popula­tion, et les personnes en souffrance et/ou en danger moral, </a:t>
                      </a:r>
                    </a:p>
                    <a:p>
                      <a:r>
                        <a:rPr lang="fr-FR" sz="2400" b="1" kern="1200" dirty="0">
                          <a:solidFill>
                            <a:schemeClr val="lt1"/>
                          </a:solidFill>
                          <a:effectLst/>
                          <a:latin typeface="+mn-lt"/>
                          <a:ea typeface="+mn-ea"/>
                          <a:cs typeface="+mn-cs"/>
                        </a:rPr>
                        <a:t>- de l’accueil collectif de mineurs en séjours de vacances et/ou de loisirs ou de tout autre service d’animation</a:t>
                      </a:r>
                    </a:p>
                    <a:p>
                      <a:r>
                        <a:rPr lang="fr-FR" sz="2400" b="1" kern="1200" dirty="0">
                          <a:solidFill>
                            <a:schemeClr val="lt1"/>
                          </a:solidFill>
                          <a:effectLst/>
                          <a:latin typeface="+mn-lt"/>
                          <a:ea typeface="+mn-ea"/>
                          <a:cs typeface="+mn-cs"/>
                        </a:rPr>
                        <a:t>- de la participation à la Banque Alimentaire et/ou à toute entreprise similaire, </a:t>
                      </a:r>
                    </a:p>
                    <a:p>
                      <a:r>
                        <a:rPr lang="fr-FR" sz="2400" b="1" kern="1200" dirty="0">
                          <a:solidFill>
                            <a:schemeClr val="lt1"/>
                          </a:solidFill>
                          <a:effectLst/>
                          <a:latin typeface="+mn-lt"/>
                          <a:ea typeface="+mn-ea"/>
                          <a:cs typeface="+mn-cs"/>
                        </a:rPr>
                        <a:t>- de toute publication, édition et diffusion autorisées par les textes et règlements en vigueur, </a:t>
                      </a:r>
                    </a:p>
                    <a:p>
                      <a:r>
                        <a:rPr lang="fr-FR" sz="2400" b="1" kern="1200" dirty="0">
                          <a:solidFill>
                            <a:schemeClr val="lt1"/>
                          </a:solidFill>
                          <a:effectLst/>
                          <a:latin typeface="+mn-lt"/>
                          <a:ea typeface="+mn-ea"/>
                          <a:cs typeface="+mn-cs"/>
                        </a:rPr>
                        <a:t>- ainsi que de toutes activités pouvant entrer dans le but de l’Associa­tion. </a:t>
                      </a:r>
                    </a:p>
                    <a:p>
                      <a:endParaRPr lang="fr-FR" dirty="0"/>
                    </a:p>
                  </a:txBody>
                  <a:tcPr/>
                </a:tc>
                <a:extLst>
                  <a:ext uri="{0D108BD9-81ED-4DB2-BD59-A6C34878D82A}">
                    <a16:rowId xmlns:a16="http://schemas.microsoft.com/office/drawing/2014/main" val="1128834163"/>
                  </a:ext>
                </a:extLst>
              </a:tr>
            </a:tbl>
          </a:graphicData>
        </a:graphic>
      </p:graphicFrame>
      <p:sp>
        <p:nvSpPr>
          <p:cNvPr id="3" name="Espace réservé du numéro de diapositive 2">
            <a:extLst>
              <a:ext uri="{FF2B5EF4-FFF2-40B4-BE49-F238E27FC236}">
                <a16:creationId xmlns:a16="http://schemas.microsoft.com/office/drawing/2014/main" id="{9A00CBD4-C6D3-8848-9EFE-27889AFA2EC7}"/>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66286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74366-FAFE-EF4B-9577-7122496BADF0}"/>
              </a:ext>
            </a:extLst>
          </p:cNvPr>
          <p:cNvSpPr>
            <a:spLocks noGrp="1"/>
          </p:cNvSpPr>
          <p:nvPr>
            <p:ph type="title"/>
          </p:nvPr>
        </p:nvSpPr>
        <p:spPr/>
        <p:txBody>
          <a:bodyPr/>
          <a:lstStyle/>
          <a:p>
            <a:r>
              <a:rPr lang="fr-FR" b="1" dirty="0"/>
              <a:t>Comment être engagés? </a:t>
            </a:r>
          </a:p>
        </p:txBody>
      </p:sp>
      <p:sp>
        <p:nvSpPr>
          <p:cNvPr id="3" name="Espace réservé du contenu 2">
            <a:extLst>
              <a:ext uri="{FF2B5EF4-FFF2-40B4-BE49-F238E27FC236}">
                <a16:creationId xmlns:a16="http://schemas.microsoft.com/office/drawing/2014/main" id="{033836C9-6B74-934E-BD00-A621EF35519C}"/>
              </a:ext>
            </a:extLst>
          </p:cNvPr>
          <p:cNvSpPr>
            <a:spLocks noGrp="1"/>
          </p:cNvSpPr>
          <p:nvPr>
            <p:ph idx="1"/>
          </p:nvPr>
        </p:nvSpPr>
        <p:spPr>
          <a:xfrm>
            <a:off x="550890" y="1797293"/>
            <a:ext cx="10131425" cy="4378655"/>
          </a:xfrm>
        </p:spPr>
        <p:txBody>
          <a:bodyPr>
            <a:normAutofit/>
          </a:bodyPr>
          <a:lstStyle/>
          <a:p>
            <a:r>
              <a:rPr lang="fr-FR" sz="2800" dirty="0"/>
              <a:t>Soyez TOUS représentés au niveau des instances gouvernementales  par le biais de l’UNAF et de l’UDAF 68             </a:t>
            </a:r>
            <a:r>
              <a:rPr lang="fr-FR" sz="2800" b="1" dirty="0"/>
              <a:t>en adhérant à AFP CALEB</a:t>
            </a:r>
          </a:p>
          <a:p>
            <a:r>
              <a:rPr lang="fr-FR" sz="2800" b="1" dirty="0"/>
              <a:t>Soyez acteurs </a:t>
            </a:r>
            <a:r>
              <a:rPr lang="fr-FR" sz="2800" dirty="0"/>
              <a:t>dans l’Association CALEB ou AFP CALEB: </a:t>
            </a:r>
          </a:p>
          <a:p>
            <a:pPr lvl="1"/>
            <a:r>
              <a:rPr lang="fr-FR" sz="2600" dirty="0"/>
              <a:t>Par la prière</a:t>
            </a:r>
          </a:p>
          <a:p>
            <a:pPr lvl="1"/>
            <a:r>
              <a:rPr lang="fr-FR" sz="2600" dirty="0"/>
              <a:t>Par la participation au Conseil d’Administration </a:t>
            </a:r>
          </a:p>
          <a:p>
            <a:pPr lvl="1"/>
            <a:r>
              <a:rPr lang="fr-FR" sz="2600" dirty="0"/>
              <a:t>Par l’organisation d’un projet</a:t>
            </a:r>
          </a:p>
          <a:p>
            <a:pPr lvl="1"/>
            <a:r>
              <a:rPr lang="fr-FR" sz="2600" dirty="0"/>
              <a:t>Par la participation à un projet</a:t>
            </a:r>
          </a:p>
        </p:txBody>
      </p:sp>
      <p:sp>
        <p:nvSpPr>
          <p:cNvPr id="4" name="Espace réservé du numéro de diapositive 3">
            <a:extLst>
              <a:ext uri="{FF2B5EF4-FFF2-40B4-BE49-F238E27FC236}">
                <a16:creationId xmlns:a16="http://schemas.microsoft.com/office/drawing/2014/main" id="{359B6BEB-ABBC-F148-9A0D-FC060B8ECF53}"/>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2317613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39308C-F9BD-7B4E-A2DB-FE8616929245}"/>
              </a:ext>
            </a:extLst>
          </p:cNvPr>
          <p:cNvSpPr>
            <a:spLocks noGrp="1"/>
          </p:cNvSpPr>
          <p:nvPr>
            <p:ph type="title"/>
          </p:nvPr>
        </p:nvSpPr>
        <p:spPr/>
        <p:txBody>
          <a:bodyPr/>
          <a:lstStyle/>
          <a:p>
            <a:r>
              <a:rPr lang="fr-FR" b="1" dirty="0"/>
              <a:t>Un rendez vous : Lundi 4 JUIN 2018 19h 30</a:t>
            </a:r>
          </a:p>
        </p:txBody>
      </p:sp>
      <p:sp>
        <p:nvSpPr>
          <p:cNvPr id="3" name="Espace réservé du contenu 2">
            <a:extLst>
              <a:ext uri="{FF2B5EF4-FFF2-40B4-BE49-F238E27FC236}">
                <a16:creationId xmlns:a16="http://schemas.microsoft.com/office/drawing/2014/main" id="{336AC354-1651-DA43-AD06-EBD5965E4334}"/>
              </a:ext>
            </a:extLst>
          </p:cNvPr>
          <p:cNvSpPr>
            <a:spLocks noGrp="1"/>
          </p:cNvSpPr>
          <p:nvPr>
            <p:ph idx="1"/>
          </p:nvPr>
        </p:nvSpPr>
        <p:spPr/>
        <p:txBody>
          <a:bodyPr>
            <a:normAutofit/>
          </a:bodyPr>
          <a:lstStyle/>
          <a:p>
            <a:r>
              <a:rPr lang="fr-FR" sz="3200" dirty="0"/>
              <a:t>ASSEMBLEE GENERALE CALEB</a:t>
            </a:r>
          </a:p>
          <a:p>
            <a:r>
              <a:rPr lang="fr-FR" sz="3200" dirty="0"/>
              <a:t>ASSEMBLEE GENERALE AFP CALEB</a:t>
            </a:r>
          </a:p>
          <a:p>
            <a:r>
              <a:rPr lang="fr-FR" sz="3200" dirty="0"/>
              <a:t>ASSEMBLEE GENERALE SCI. </a:t>
            </a:r>
          </a:p>
        </p:txBody>
      </p:sp>
      <p:sp>
        <p:nvSpPr>
          <p:cNvPr id="4" name="Espace réservé du numéro de diapositive 3">
            <a:extLst>
              <a:ext uri="{FF2B5EF4-FFF2-40B4-BE49-F238E27FC236}">
                <a16:creationId xmlns:a16="http://schemas.microsoft.com/office/drawing/2014/main" id="{A3BA65F9-ABA3-D04B-9109-1AFF1B98D87A}"/>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114261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79E3E7-2272-D144-8B6B-4AF44365FF43}"/>
              </a:ext>
            </a:extLst>
          </p:cNvPr>
          <p:cNvSpPr>
            <a:spLocks noGrp="1"/>
          </p:cNvSpPr>
          <p:nvPr>
            <p:ph type="title"/>
          </p:nvPr>
        </p:nvSpPr>
        <p:spPr/>
        <p:txBody>
          <a:bodyPr>
            <a:normAutofit/>
          </a:bodyPr>
          <a:lstStyle/>
          <a:p>
            <a:r>
              <a:rPr lang="fr-FR" sz="4400" b="1" dirty="0"/>
              <a:t>Notre déclaration de mission : </a:t>
            </a:r>
          </a:p>
        </p:txBody>
      </p:sp>
      <p:sp>
        <p:nvSpPr>
          <p:cNvPr id="3" name="Espace réservé du contenu 2">
            <a:extLst>
              <a:ext uri="{FF2B5EF4-FFF2-40B4-BE49-F238E27FC236}">
                <a16:creationId xmlns:a16="http://schemas.microsoft.com/office/drawing/2014/main" id="{9E3EFC07-412F-EE47-9AC7-B7A0134A1C9A}"/>
              </a:ext>
            </a:extLst>
          </p:cNvPr>
          <p:cNvSpPr>
            <a:spLocks noGrp="1"/>
          </p:cNvSpPr>
          <p:nvPr>
            <p:ph idx="1"/>
          </p:nvPr>
        </p:nvSpPr>
        <p:spPr/>
        <p:txBody>
          <a:bodyPr>
            <a:normAutofit/>
          </a:bodyPr>
          <a:lstStyle/>
          <a:p>
            <a:r>
              <a:rPr lang="fr-FR" sz="4000" dirty="0"/>
              <a:t>L’Eglise Josué: une famille  qui célèbre la présence de Dieu, manifeste son amour et incarne son Royaume. </a:t>
            </a:r>
          </a:p>
        </p:txBody>
      </p:sp>
      <p:sp>
        <p:nvSpPr>
          <p:cNvPr id="4" name="Espace réservé du numéro de diapositive 3">
            <a:extLst>
              <a:ext uri="{FF2B5EF4-FFF2-40B4-BE49-F238E27FC236}">
                <a16:creationId xmlns:a16="http://schemas.microsoft.com/office/drawing/2014/main" id="{B30842B4-23C7-2E49-A491-7B466800B0B9}"/>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667859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BBC61-FB5F-6946-825B-D80AE58E97C8}"/>
              </a:ext>
            </a:extLst>
          </p:cNvPr>
          <p:cNvSpPr>
            <a:spLocks noGrp="1"/>
          </p:cNvSpPr>
          <p:nvPr>
            <p:ph type="title"/>
          </p:nvPr>
        </p:nvSpPr>
        <p:spPr>
          <a:xfrm>
            <a:off x="685802" y="144905"/>
            <a:ext cx="10131425" cy="1456267"/>
          </a:xfrm>
        </p:spPr>
        <p:txBody>
          <a:bodyPr/>
          <a:lstStyle/>
          <a:p>
            <a:r>
              <a:rPr lang="fr-FR" b="1" dirty="0"/>
              <a:t>Que votre lumière LUISE ! </a:t>
            </a:r>
          </a:p>
        </p:txBody>
      </p:sp>
      <p:sp>
        <p:nvSpPr>
          <p:cNvPr id="3" name="Espace réservé du contenu 2">
            <a:extLst>
              <a:ext uri="{FF2B5EF4-FFF2-40B4-BE49-F238E27FC236}">
                <a16:creationId xmlns:a16="http://schemas.microsoft.com/office/drawing/2014/main" id="{FEFCFB32-606A-F048-A227-C1A80884BEC0}"/>
              </a:ext>
            </a:extLst>
          </p:cNvPr>
          <p:cNvSpPr>
            <a:spLocks noGrp="1"/>
          </p:cNvSpPr>
          <p:nvPr>
            <p:ph sz="half" idx="1"/>
          </p:nvPr>
        </p:nvSpPr>
        <p:spPr>
          <a:xfrm>
            <a:off x="685802" y="1454046"/>
            <a:ext cx="5420530" cy="4952441"/>
          </a:xfrm>
        </p:spPr>
        <p:txBody>
          <a:bodyPr>
            <a:normAutofit fontScale="92500" lnSpcReduction="10000"/>
          </a:bodyPr>
          <a:lstStyle/>
          <a:p>
            <a:pPr marL="0" indent="0">
              <a:buNone/>
            </a:pPr>
            <a:r>
              <a:rPr lang="fr-FR" sz="2800" i="1" dirty="0"/>
              <a:t>« Vous êtes la lumière du monde. Une ville située sur une montagne ne peut être cachée; et on n'allume pas une lampe pour la mettre sous le boisseau, mais on la met sur le chandelier, et elle éclaire tous ceux qui sont dans la maison. Que votre lumière luise ainsi devant les hommes, afin qu'ils voient vos </a:t>
            </a:r>
            <a:r>
              <a:rPr lang="fr-FR" sz="2800" i="1"/>
              <a:t>bonnes œuvres , </a:t>
            </a:r>
            <a:r>
              <a:rPr lang="fr-FR" sz="2800" i="1" dirty="0"/>
              <a:t>et qu'ils glorifient votre Père qui est dans les cieux ». </a:t>
            </a:r>
            <a:r>
              <a:rPr lang="fr-FR" sz="2800" u="sng" dirty="0"/>
              <a:t>Matthieu 5. 14-16</a:t>
            </a:r>
          </a:p>
        </p:txBody>
      </p:sp>
      <p:pic>
        <p:nvPicPr>
          <p:cNvPr id="6" name="Espace réservé du contenu 5">
            <a:extLst>
              <a:ext uri="{FF2B5EF4-FFF2-40B4-BE49-F238E27FC236}">
                <a16:creationId xmlns:a16="http://schemas.microsoft.com/office/drawing/2014/main" id="{F780C03F-5A4C-D546-B733-50D249942842}"/>
              </a:ext>
            </a:extLst>
          </p:cNvPr>
          <p:cNvPicPr>
            <a:picLocks noGrp="1" noChangeAspect="1"/>
          </p:cNvPicPr>
          <p:nvPr>
            <p:ph sz="half" idx="2"/>
          </p:nvPr>
        </p:nvPicPr>
        <p:blipFill>
          <a:blip r:embed="rId2"/>
          <a:stretch>
            <a:fillRect/>
          </a:stretch>
        </p:blipFill>
        <p:spPr>
          <a:xfrm>
            <a:off x="6809256" y="1601171"/>
            <a:ext cx="4644646" cy="4644646"/>
          </a:xfrm>
        </p:spPr>
      </p:pic>
      <p:sp>
        <p:nvSpPr>
          <p:cNvPr id="7" name="Espace réservé du numéro de diapositive 6">
            <a:extLst>
              <a:ext uri="{FF2B5EF4-FFF2-40B4-BE49-F238E27FC236}">
                <a16:creationId xmlns:a16="http://schemas.microsoft.com/office/drawing/2014/main" id="{85548BEE-962E-0944-9DCB-DC87DB2D756E}"/>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33309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25419-218D-564F-B524-9F6C8CB0C543}"/>
              </a:ext>
            </a:extLst>
          </p:cNvPr>
          <p:cNvSpPr>
            <a:spLocks noGrp="1"/>
          </p:cNvSpPr>
          <p:nvPr>
            <p:ph type="title"/>
          </p:nvPr>
        </p:nvSpPr>
        <p:spPr>
          <a:xfrm>
            <a:off x="685801" y="609600"/>
            <a:ext cx="10661753" cy="1456267"/>
          </a:xfrm>
        </p:spPr>
        <p:txBody>
          <a:bodyPr/>
          <a:lstStyle/>
          <a:p>
            <a:pPr algn="ctr"/>
            <a:r>
              <a:rPr lang="fr-FR" b="1" dirty="0"/>
              <a:t>UNE SCI ET 3 ASSOCIATIONS </a:t>
            </a:r>
            <a:br>
              <a:rPr lang="fr-FR" b="1" dirty="0"/>
            </a:br>
            <a:r>
              <a:rPr lang="fr-FR" b="1" dirty="0"/>
              <a:t>AU SERVICE D’UNE MÊME VISION.</a:t>
            </a:r>
            <a:endParaRPr lang="fr-FR" dirty="0"/>
          </a:p>
        </p:txBody>
      </p:sp>
      <p:sp>
        <p:nvSpPr>
          <p:cNvPr id="3" name="Espace réservé du contenu 2">
            <a:extLst>
              <a:ext uri="{FF2B5EF4-FFF2-40B4-BE49-F238E27FC236}">
                <a16:creationId xmlns:a16="http://schemas.microsoft.com/office/drawing/2014/main" id="{D46AEB4D-6E1E-454F-9E56-C96DCC2ABC6C}"/>
              </a:ext>
            </a:extLst>
          </p:cNvPr>
          <p:cNvSpPr>
            <a:spLocks noGrp="1"/>
          </p:cNvSpPr>
          <p:nvPr>
            <p:ph idx="1"/>
          </p:nvPr>
        </p:nvSpPr>
        <p:spPr>
          <a:xfrm>
            <a:off x="685801" y="2428407"/>
            <a:ext cx="10131425" cy="4092314"/>
          </a:xfrm>
        </p:spPr>
        <p:txBody>
          <a:bodyPr>
            <a:normAutofit fontScale="92500"/>
          </a:bodyPr>
          <a:lstStyle/>
          <a:p>
            <a:r>
              <a:rPr lang="fr-FR" sz="3600" dirty="0"/>
              <a:t>«</a:t>
            </a:r>
            <a:r>
              <a:rPr lang="fr-FR" sz="3600" i="1" dirty="0"/>
              <a:t> Une famille</a:t>
            </a:r>
            <a:r>
              <a:rPr lang="fr-FR" sz="3600" dirty="0"/>
              <a:t> »=  la « maison » de la famille Josué est gérée par la SCI « Maison du Tissage »</a:t>
            </a:r>
          </a:p>
          <a:p>
            <a:r>
              <a:rPr lang="fr-FR" sz="3600" dirty="0"/>
              <a:t>« </a:t>
            </a:r>
            <a:r>
              <a:rPr lang="fr-FR" sz="3600" i="1" dirty="0"/>
              <a:t>Qui célèbre la présence de Dieu </a:t>
            </a:r>
            <a:r>
              <a:rPr lang="fr-FR" sz="3600" dirty="0"/>
              <a:t>»:  aspects cultuels gérés par l’Association Cultuelle JOSUE. </a:t>
            </a:r>
          </a:p>
          <a:p>
            <a:r>
              <a:rPr lang="fr-FR" sz="3600" i="1" dirty="0"/>
              <a:t>« Qui manifeste son amour et incarne son Royaume » </a:t>
            </a:r>
            <a:r>
              <a:rPr lang="fr-FR" sz="3600" dirty="0"/>
              <a:t>(dimension culturelle:  CALEB; dimension sociale: AFP CALEB )</a:t>
            </a:r>
          </a:p>
          <a:p>
            <a:endParaRPr lang="fr-FR" dirty="0"/>
          </a:p>
        </p:txBody>
      </p:sp>
      <p:sp>
        <p:nvSpPr>
          <p:cNvPr id="4" name="Espace réservé du numéro de diapositive 3">
            <a:extLst>
              <a:ext uri="{FF2B5EF4-FFF2-40B4-BE49-F238E27FC236}">
                <a16:creationId xmlns:a16="http://schemas.microsoft.com/office/drawing/2014/main" id="{FD7D41D7-6C8D-0144-9EF6-B63D721209AE}"/>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1835963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67BA32-06A0-2642-AB9C-4BEBDDF2CCB4}"/>
              </a:ext>
            </a:extLst>
          </p:cNvPr>
          <p:cNvSpPr>
            <a:spLocks noGrp="1"/>
          </p:cNvSpPr>
          <p:nvPr>
            <p:ph type="title"/>
          </p:nvPr>
        </p:nvSpPr>
        <p:spPr>
          <a:xfrm>
            <a:off x="685801" y="0"/>
            <a:ext cx="10131425" cy="1337733"/>
          </a:xfrm>
        </p:spPr>
        <p:txBody>
          <a:bodyPr/>
          <a:lstStyle/>
          <a:p>
            <a:r>
              <a:rPr lang="fr-FR" b="1" dirty="0"/>
              <a:t>LA SCI « MAISON DU TISSAGE »</a:t>
            </a:r>
          </a:p>
        </p:txBody>
      </p:sp>
      <p:pic>
        <p:nvPicPr>
          <p:cNvPr id="5" name="Espace réservé du contenu 4">
            <a:extLst>
              <a:ext uri="{FF2B5EF4-FFF2-40B4-BE49-F238E27FC236}">
                <a16:creationId xmlns:a16="http://schemas.microsoft.com/office/drawing/2014/main" id="{829B4F25-C826-C04C-A568-19A6EAFA616C}"/>
              </a:ext>
            </a:extLst>
          </p:cNvPr>
          <p:cNvPicPr>
            <a:picLocks noGrp="1" noChangeAspect="1"/>
          </p:cNvPicPr>
          <p:nvPr>
            <p:ph idx="1"/>
          </p:nvPr>
        </p:nvPicPr>
        <p:blipFill>
          <a:blip r:embed="rId2"/>
          <a:stretch>
            <a:fillRect/>
          </a:stretch>
        </p:blipFill>
        <p:spPr>
          <a:xfrm>
            <a:off x="1381880" y="1337733"/>
            <a:ext cx="8739266" cy="5149925"/>
          </a:xfrm>
        </p:spPr>
      </p:pic>
      <p:sp>
        <p:nvSpPr>
          <p:cNvPr id="3" name="Espace réservé du numéro de diapositive 2">
            <a:extLst>
              <a:ext uri="{FF2B5EF4-FFF2-40B4-BE49-F238E27FC236}">
                <a16:creationId xmlns:a16="http://schemas.microsoft.com/office/drawing/2014/main" id="{848E4D1C-0AA0-A040-A6C4-9ABF578595A0}"/>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1314470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2C62E-2FFC-2A41-8DB3-3A5680B30E9E}"/>
              </a:ext>
            </a:extLst>
          </p:cNvPr>
          <p:cNvSpPr>
            <a:spLocks noGrp="1"/>
          </p:cNvSpPr>
          <p:nvPr>
            <p:ph type="title"/>
          </p:nvPr>
        </p:nvSpPr>
        <p:spPr/>
        <p:txBody>
          <a:bodyPr/>
          <a:lstStyle/>
          <a:p>
            <a:r>
              <a:rPr lang="fr-FR" b="1" dirty="0"/>
              <a:t>La SCI « MAISON DU TISSAGE »</a:t>
            </a:r>
          </a:p>
        </p:txBody>
      </p:sp>
      <p:sp>
        <p:nvSpPr>
          <p:cNvPr id="3" name="Espace réservé du contenu 2">
            <a:extLst>
              <a:ext uri="{FF2B5EF4-FFF2-40B4-BE49-F238E27FC236}">
                <a16:creationId xmlns:a16="http://schemas.microsoft.com/office/drawing/2014/main" id="{286BECE4-7906-694C-ACDB-0525CCC90EDB}"/>
              </a:ext>
            </a:extLst>
          </p:cNvPr>
          <p:cNvSpPr>
            <a:spLocks noGrp="1"/>
          </p:cNvSpPr>
          <p:nvPr>
            <p:ph idx="1"/>
          </p:nvPr>
        </p:nvSpPr>
        <p:spPr/>
        <p:txBody>
          <a:bodyPr/>
          <a:lstStyle/>
          <a:p>
            <a:pPr marL="0" indent="0">
              <a:buNone/>
            </a:pPr>
            <a:r>
              <a:rPr lang="fr-FR" sz="2400" dirty="0"/>
              <a:t>C’est une société civile et immobilière, qui est propriétaire de nos locaux et qui en gère l’utilisation (locations…) Elle est composée de trois sociétaires qui détiennent chacun des parts pour un total de 400 parts  de 100 euros chacune : </a:t>
            </a:r>
          </a:p>
          <a:p>
            <a:pPr lvl="0"/>
            <a:r>
              <a:rPr lang="fr-FR" sz="2400" dirty="0"/>
              <a:t>L’Association CALEB qui détient 398 parts.</a:t>
            </a:r>
          </a:p>
          <a:p>
            <a:pPr lvl="0"/>
            <a:r>
              <a:rPr lang="fr-FR" sz="2400" dirty="0"/>
              <a:t>L’Association cultuelle « Eglise Josué » qui détient une part</a:t>
            </a:r>
          </a:p>
          <a:p>
            <a:pPr lvl="0"/>
            <a:r>
              <a:rPr lang="fr-FR" sz="2400" dirty="0"/>
              <a:t>L’Association culturelle AFP CALEB qui détient une part. </a:t>
            </a:r>
          </a:p>
          <a:p>
            <a:endParaRPr lang="fr-FR" dirty="0"/>
          </a:p>
        </p:txBody>
      </p:sp>
      <p:sp>
        <p:nvSpPr>
          <p:cNvPr id="4" name="Espace réservé du numéro de diapositive 3">
            <a:extLst>
              <a:ext uri="{FF2B5EF4-FFF2-40B4-BE49-F238E27FC236}">
                <a16:creationId xmlns:a16="http://schemas.microsoft.com/office/drawing/2014/main" id="{F94638A7-45AF-8C45-B63D-74FB808B9FB7}"/>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4989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37C4F16-2002-C043-A3C0-48918D555281}"/>
              </a:ext>
            </a:extLst>
          </p:cNvPr>
          <p:cNvPicPr>
            <a:picLocks noGrp="1" noChangeAspect="1"/>
          </p:cNvPicPr>
          <p:nvPr>
            <p:ph idx="1"/>
          </p:nvPr>
        </p:nvPicPr>
        <p:blipFill>
          <a:blip r:embed="rId2"/>
          <a:stretch>
            <a:fillRect/>
          </a:stretch>
        </p:blipFill>
        <p:spPr>
          <a:xfrm>
            <a:off x="1270861" y="239106"/>
            <a:ext cx="8532706" cy="6023087"/>
          </a:xfrm>
        </p:spPr>
      </p:pic>
      <p:sp>
        <p:nvSpPr>
          <p:cNvPr id="3" name="Espace réservé du numéro de diapositive 2">
            <a:extLst>
              <a:ext uri="{FF2B5EF4-FFF2-40B4-BE49-F238E27FC236}">
                <a16:creationId xmlns:a16="http://schemas.microsoft.com/office/drawing/2014/main" id="{D5C6AE36-2FCE-7543-AEB4-CB223FB39DA8}"/>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97555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54E6B1-2550-BF4E-A4E3-C99B2C37AAFE}"/>
              </a:ext>
            </a:extLst>
          </p:cNvPr>
          <p:cNvSpPr>
            <a:spLocks noGrp="1"/>
          </p:cNvSpPr>
          <p:nvPr>
            <p:ph type="title"/>
          </p:nvPr>
        </p:nvSpPr>
        <p:spPr>
          <a:xfrm>
            <a:off x="685801" y="0"/>
            <a:ext cx="10131425" cy="1364105"/>
          </a:xfrm>
        </p:spPr>
        <p:txBody>
          <a:bodyPr/>
          <a:lstStyle/>
          <a:p>
            <a:r>
              <a:rPr lang="fr-FR" b="1" dirty="0"/>
              <a:t>Association cultuelle  « Eglise Josué »</a:t>
            </a:r>
          </a:p>
        </p:txBody>
      </p:sp>
      <p:sp>
        <p:nvSpPr>
          <p:cNvPr id="3" name="Espace réservé du contenu 2">
            <a:extLst>
              <a:ext uri="{FF2B5EF4-FFF2-40B4-BE49-F238E27FC236}">
                <a16:creationId xmlns:a16="http://schemas.microsoft.com/office/drawing/2014/main" id="{C3EFE047-26BC-484E-92A8-F85C09BF8D03}"/>
              </a:ext>
            </a:extLst>
          </p:cNvPr>
          <p:cNvSpPr>
            <a:spLocks noGrp="1"/>
          </p:cNvSpPr>
          <p:nvPr>
            <p:ph idx="1"/>
          </p:nvPr>
        </p:nvSpPr>
        <p:spPr>
          <a:xfrm>
            <a:off x="685801" y="1154243"/>
            <a:ext cx="10131425" cy="5261547"/>
          </a:xfrm>
        </p:spPr>
        <p:txBody>
          <a:bodyPr>
            <a:normAutofit fontScale="92500" lnSpcReduction="10000"/>
          </a:bodyPr>
          <a:lstStyle/>
          <a:p>
            <a:r>
              <a:rPr lang="fr-FR" sz="2400" b="1" dirty="0"/>
              <a:t>Dans ce but, l’association se propose :</a:t>
            </a:r>
          </a:p>
          <a:p>
            <a:pPr lvl="0"/>
            <a:r>
              <a:rPr lang="fr-FR" sz="2400" b="1" dirty="0"/>
              <a:t>d’assurer la célébration du culte chrétien tel qu’il est décrit dans le Nouveau Testament</a:t>
            </a:r>
          </a:p>
          <a:p>
            <a:pPr lvl="0"/>
            <a:r>
              <a:rPr lang="fr-FR" sz="2400" b="1" dirty="0"/>
              <a:t>d’assurer le fonctionnement d’une Maison de prières, de Tabernacles de louange, de relation d'aide, et le développement de formations bibliques</a:t>
            </a:r>
          </a:p>
          <a:p>
            <a:pPr lvl="0"/>
            <a:r>
              <a:rPr lang="fr-FR" sz="2400" b="1" dirty="0"/>
              <a:t>de maintenir, promouvoir et propager le message et la pratique de l’Evangile de Jésus-Christ ; </a:t>
            </a:r>
          </a:p>
          <a:p>
            <a:pPr lvl="0"/>
            <a:r>
              <a:rPr lang="fr-FR" sz="2400" b="1" dirty="0"/>
              <a:t>de pourvoir aux frais et besoins du culte et des divers services et activités qui s’y rattachent légalement ; </a:t>
            </a:r>
          </a:p>
          <a:p>
            <a:pPr lvl="0"/>
            <a:r>
              <a:rPr lang="fr-FR" sz="2400" b="1" dirty="0"/>
              <a:t>d’assurer l’instruction religieuse des enfants et des adultes.</a:t>
            </a:r>
            <a:r>
              <a:rPr lang="en-US" sz="2400" b="1" dirty="0"/>
              <a:t> </a:t>
            </a:r>
            <a:r>
              <a:rPr lang="fr-FR" sz="2400" b="1" dirty="0"/>
              <a:t>Elle assumera   la location et l’entretien des immeubles ou locaux ainsi que de leur mobilier et du matériel nécessaire.</a:t>
            </a:r>
          </a:p>
          <a:p>
            <a:r>
              <a:rPr lang="fr-FR" sz="2400" b="1" dirty="0"/>
              <a:t>Elle est gérée par un Conseil d’Administration qui recoupe le Conseil de l’Eglise Josué. </a:t>
            </a:r>
          </a:p>
          <a:p>
            <a:endParaRPr lang="fr-FR" dirty="0"/>
          </a:p>
        </p:txBody>
      </p:sp>
      <p:sp>
        <p:nvSpPr>
          <p:cNvPr id="4" name="Espace réservé du numéro de diapositive 3">
            <a:extLst>
              <a:ext uri="{FF2B5EF4-FFF2-40B4-BE49-F238E27FC236}">
                <a16:creationId xmlns:a16="http://schemas.microsoft.com/office/drawing/2014/main" id="{E2449619-339A-3649-96BE-1E32EC7787BE}"/>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99677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EF2B44-C45A-284D-8576-545C602CC7E0}"/>
              </a:ext>
            </a:extLst>
          </p:cNvPr>
          <p:cNvSpPr>
            <a:spLocks noGrp="1"/>
          </p:cNvSpPr>
          <p:nvPr>
            <p:ph type="title"/>
          </p:nvPr>
        </p:nvSpPr>
        <p:spPr>
          <a:xfrm>
            <a:off x="685801" y="119922"/>
            <a:ext cx="10131425" cy="1274164"/>
          </a:xfrm>
        </p:spPr>
        <p:txBody>
          <a:bodyPr/>
          <a:lstStyle/>
          <a:p>
            <a:r>
              <a:rPr lang="fr-FR" b="1" dirty="0"/>
              <a:t>ASSOCIATION CALEB</a:t>
            </a:r>
          </a:p>
        </p:txBody>
      </p:sp>
      <p:pic>
        <p:nvPicPr>
          <p:cNvPr id="5" name="Espace réservé du contenu 4">
            <a:extLst>
              <a:ext uri="{FF2B5EF4-FFF2-40B4-BE49-F238E27FC236}">
                <a16:creationId xmlns:a16="http://schemas.microsoft.com/office/drawing/2014/main" id="{BD70EC42-3CE6-1540-909A-3A58D9DF8FA5}"/>
              </a:ext>
            </a:extLst>
          </p:cNvPr>
          <p:cNvPicPr>
            <a:picLocks noGrp="1" noChangeAspect="1"/>
          </p:cNvPicPr>
          <p:nvPr>
            <p:ph idx="1"/>
          </p:nvPr>
        </p:nvPicPr>
        <p:blipFill>
          <a:blip r:embed="rId2"/>
          <a:stretch>
            <a:fillRect/>
          </a:stretch>
        </p:blipFill>
        <p:spPr>
          <a:xfrm>
            <a:off x="524942" y="959369"/>
            <a:ext cx="7921634" cy="5591742"/>
          </a:xfrm>
        </p:spPr>
      </p:pic>
      <p:sp>
        <p:nvSpPr>
          <p:cNvPr id="3" name="Espace réservé du numéro de diapositive 2">
            <a:extLst>
              <a:ext uri="{FF2B5EF4-FFF2-40B4-BE49-F238E27FC236}">
                <a16:creationId xmlns:a16="http://schemas.microsoft.com/office/drawing/2014/main" id="{73B5E720-7824-5643-B545-75881F5240C0}"/>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89211920"/>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{96181022-AB61-5643-85B8-0E1260C7D6FA}tf10001060</Template>
  <TotalTime>130</TotalTime>
  <Words>1209</Words>
  <Application>Microsoft Macintosh PowerPoint</Application>
  <PresentationFormat>Grand écran</PresentationFormat>
  <Paragraphs>146</Paragraphs>
  <Slides>30</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Trebuchet MS</vt:lpstr>
      <vt:lpstr>Wingdings 3</vt:lpstr>
      <vt:lpstr>Facette</vt:lpstr>
      <vt:lpstr>Des structures au service d’une vision</vt:lpstr>
      <vt:lpstr>Un « solide assemblage »</vt:lpstr>
      <vt:lpstr>Notre déclaration de mission : </vt:lpstr>
      <vt:lpstr>UNE SCI ET 3 ASSOCIATIONS  AU SERVICE D’UNE MÊME VISION.</vt:lpstr>
      <vt:lpstr>LA SCI « MAISON DU TISSAGE »</vt:lpstr>
      <vt:lpstr>La SCI « MAISON DU TISSAGE »</vt:lpstr>
      <vt:lpstr>Présentation PowerPoint</vt:lpstr>
      <vt:lpstr>Association cultuelle  « Eglise Josué »</vt:lpstr>
      <vt:lpstr>ASSOCIATION CALEB</vt:lpstr>
      <vt:lpstr>L’association CALEB pour les activités culturelles. </vt:lpstr>
      <vt:lpstr>Association CALEB (SUITE)</vt:lpstr>
      <vt:lpstr>L’Association familiale protestante CALEB</vt:lpstr>
      <vt:lpstr>UNE VISION POUR LA FAMILLE</vt:lpstr>
      <vt:lpstr>Les grands principes des AFP</vt:lpstr>
      <vt:lpstr>Présentation PowerPoint</vt:lpstr>
      <vt:lpstr>Historique des Associations Familiales</vt:lpstr>
      <vt:lpstr>Des partenaires institutionnels. </vt:lpstr>
      <vt:lpstr>Une force de proposition</vt:lpstr>
      <vt:lpstr>Une voix au niveau des instances de l’Etat</vt:lpstr>
      <vt:lpstr>INFLUENCER ET AGIR aujourd’hui PAR L’AFP</vt:lpstr>
      <vt:lpstr>Une fédération dans le Haut- Rhin</vt:lpstr>
      <vt:lpstr>Faisons un rêve</vt:lpstr>
      <vt:lpstr>LE  SITE INTERNET  des AFP</vt:lpstr>
      <vt:lpstr>L’AFP CALEB. </vt:lpstr>
      <vt:lpstr>Des Affiliations. </vt:lpstr>
      <vt:lpstr>Des projets pour AFP CALEB</vt:lpstr>
      <vt:lpstr> AFP CALEB agit en direction des familles et pour elles au travers: :  </vt:lpstr>
      <vt:lpstr>Comment être engagés? </vt:lpstr>
      <vt:lpstr>Un rendez vous : Lundi 4 JUIN 2018 19h 30</vt:lpstr>
      <vt:lpstr>Que votre lumière LUISE !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structures au service d’une vision</dc:title>
  <dc:creator>Utilisateur Microsoft Office</dc:creator>
  <cp:lastModifiedBy>Utilisateur Microsoft Office</cp:lastModifiedBy>
  <cp:revision>42</cp:revision>
  <dcterms:created xsi:type="dcterms:W3CDTF">2018-04-27T15:29:19Z</dcterms:created>
  <dcterms:modified xsi:type="dcterms:W3CDTF">2018-04-29T06:49:04Z</dcterms:modified>
</cp:coreProperties>
</file>