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75" r:id="rId2"/>
    <p:sldId id="276" r:id="rId3"/>
    <p:sldId id="277" r:id="rId4"/>
    <p:sldId id="278" r:id="rId5"/>
    <p:sldId id="288" r:id="rId6"/>
    <p:sldId id="279" r:id="rId7"/>
    <p:sldId id="280" r:id="rId8"/>
    <p:sldId id="269" r:id="rId9"/>
    <p:sldId id="270" r:id="rId10"/>
    <p:sldId id="271" r:id="rId11"/>
    <p:sldId id="272" r:id="rId12"/>
    <p:sldId id="281" r:id="rId13"/>
    <p:sldId id="283" r:id="rId14"/>
    <p:sldId id="267" r:id="rId15"/>
    <p:sldId id="285" r:id="rId16"/>
    <p:sldId id="286" r:id="rId17"/>
    <p:sldId id="265" r:id="rId18"/>
    <p:sldId id="266" r:id="rId19"/>
    <p:sldId id="287" r:id="rId20"/>
    <p:sldId id="28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949" autoAdjust="0"/>
  </p:normalViewPr>
  <p:slideViewPr>
    <p:cSldViewPr snapToGrid="0">
      <p:cViewPr varScale="1">
        <p:scale>
          <a:sx n="63" d="100"/>
          <a:sy n="63" d="100"/>
        </p:scale>
        <p:origin x="-1758" y="-96"/>
      </p:cViewPr>
      <p:guideLst>
        <p:guide orient="horz" pos="2160"/>
        <p:guide pos="2880"/>
      </p:guideLst>
    </p:cSldViewPr>
  </p:slideViewPr>
  <p:notesTextViewPr>
    <p:cViewPr>
      <p:scale>
        <a:sx n="100" d="100"/>
        <a:sy n="100" d="100"/>
      </p:scale>
      <p:origin x="0" y="2922"/>
    </p:cViewPr>
  </p:notesTextViewPr>
  <p:notesViewPr>
    <p:cSldViewPr snapToGrid="0">
      <p:cViewPr varScale="1">
        <p:scale>
          <a:sx n="88" d="100"/>
          <a:sy n="88" d="100"/>
        </p:scale>
        <p:origin x="-58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2FA277-9EF5-4096-B514-1070C321A3A2}" type="datetimeFigureOut">
              <a:rPr lang="fr-FR" smtClean="0"/>
              <a:t>02/07/2016</a:t>
            </a:fld>
            <a:endParaRPr lang="fr-F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F71E44-8D3F-42F8-9109-B66ABBE869B3}" type="slidenum">
              <a:rPr lang="fr-FR" smtClean="0"/>
              <a:t>‹#›</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507A23-F91B-43B3-9A12-8C8494B93DC1}" type="datetimeFigureOut">
              <a:rPr lang="fr-FR" smtClean="0"/>
              <a:pPr/>
              <a:t>02/07/2016</a:t>
            </a:fld>
            <a:endParaRPr lang="fr-F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89B437-9CB9-4AA7-8C4C-8A7C2B8537AA}" type="slidenum">
              <a:rPr lang="fr-FR" smtClean="0"/>
              <a:pPr/>
              <a:t>‹#›</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400" dirty="0" smtClean="0"/>
              <a:t>Aujourd’hui en 40-45 </a:t>
            </a:r>
            <a:r>
              <a:rPr lang="fr-FR" sz="1400" dirty="0" err="1" smtClean="0"/>
              <a:t>mins</a:t>
            </a:r>
            <a:r>
              <a:rPr lang="fr-FR" sz="1400" dirty="0" smtClean="0"/>
              <a:t> :</a:t>
            </a:r>
          </a:p>
          <a:p>
            <a:pPr marL="685800" lvl="1" indent="-228600">
              <a:buFont typeface="+mj-lt"/>
              <a:buAutoNum type="arabicPeriod"/>
            </a:pPr>
            <a:r>
              <a:rPr lang="fr-FR" sz="1400" dirty="0" smtClean="0"/>
              <a:t>L’histoire des derniers 18 mois au conseil de l’Église Josué et le « pourquoi » derrière cette histoire</a:t>
            </a:r>
          </a:p>
          <a:p>
            <a:pPr marL="685800" lvl="1" indent="-228600">
              <a:buFont typeface="+mj-lt"/>
              <a:buAutoNum type="arabicPeriod"/>
            </a:pPr>
            <a:r>
              <a:rPr lang="fr-FR" sz="1400" dirty="0" smtClean="0"/>
              <a:t>Le processus qu’on a suivi</a:t>
            </a:r>
          </a:p>
          <a:p>
            <a:pPr lvl="2"/>
            <a:r>
              <a:rPr lang="fr-FR" sz="1400" dirty="0" smtClean="0"/>
              <a:t>Un peu de son contenu </a:t>
            </a:r>
          </a:p>
          <a:p>
            <a:pPr lvl="2"/>
            <a:r>
              <a:rPr lang="fr-FR" sz="1400" dirty="0" smtClean="0"/>
              <a:t>Un peu de ses étapes</a:t>
            </a:r>
          </a:p>
          <a:p>
            <a:pPr marL="685800" lvl="1" indent="-228600">
              <a:buFont typeface="+mj-lt"/>
              <a:buAutoNum type="arabicPeriod"/>
            </a:pPr>
            <a:r>
              <a:rPr lang="fr-FR" sz="1400" dirty="0" smtClean="0"/>
              <a:t>Quelques résultats jusqu’au présent</a:t>
            </a:r>
          </a:p>
          <a:p>
            <a:pPr marL="685800" lvl="1" indent="-228600">
              <a:buFont typeface="+mj-lt"/>
              <a:buAutoNum type="arabicPeriod"/>
            </a:pPr>
            <a:r>
              <a:rPr lang="fr-FR" sz="1400" dirty="0" smtClean="0"/>
              <a:t>L’avenir de ce processus</a:t>
            </a:r>
          </a:p>
          <a:p>
            <a:pPr marL="685800" lvl="1" indent="-228600">
              <a:buFont typeface="+mj-lt"/>
              <a:buAutoNum type="arabicPeriod"/>
            </a:pPr>
            <a:r>
              <a:rPr lang="fr-FR" sz="1400" dirty="0" smtClean="0"/>
              <a:t>(</a:t>
            </a:r>
            <a:r>
              <a:rPr lang="fr-FR" sz="1400" i="1" dirty="0" smtClean="0"/>
              <a:t>nos excuses pour nos chers visiteurs – voici un message par rapport à comment Dieu est en train de guider et développer cette assemblée</a:t>
            </a:r>
            <a:r>
              <a:rPr lang="fr-FR" sz="1400" dirty="0" smtClean="0"/>
              <a:t>)</a:t>
            </a:r>
          </a:p>
          <a:p>
            <a:endParaRPr lang="fr-FR" sz="1400" dirty="0"/>
          </a:p>
        </p:txBody>
      </p:sp>
      <p:sp>
        <p:nvSpPr>
          <p:cNvPr id="4" name="Slide Number Placeholder 3"/>
          <p:cNvSpPr>
            <a:spLocks noGrp="1"/>
          </p:cNvSpPr>
          <p:nvPr>
            <p:ph type="sldNum" sz="quarter" idx="10"/>
          </p:nvPr>
        </p:nvSpPr>
        <p:spPr/>
        <p:txBody>
          <a:bodyPr/>
          <a:lstStyle/>
          <a:p>
            <a:fld id="{6A89B437-9CB9-4AA7-8C4C-8A7C2B8537AA}" type="slidenum">
              <a:rPr lang="fr-FR" smtClean="0"/>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400" kern="1200" dirty="0" smtClean="0">
                <a:solidFill>
                  <a:schemeClr val="tx1"/>
                </a:solidFill>
                <a:latin typeface="+mn-lt"/>
                <a:ea typeface="+mn-ea"/>
                <a:cs typeface="+mn-cs"/>
              </a:rPr>
              <a:t>Début mai, 2015 on reçoit par mail l’annonce d’un nouveau programme de Bethel Church en Californie :</a:t>
            </a:r>
          </a:p>
          <a:p>
            <a:endParaRPr lang="fr-FR" sz="1400" kern="1200" dirty="0" smtClean="0">
              <a:solidFill>
                <a:schemeClr val="tx1"/>
              </a:solidFill>
              <a:latin typeface="+mn-lt"/>
              <a:ea typeface="+mn-ea"/>
              <a:cs typeface="+mn-cs"/>
            </a:endParaRPr>
          </a:p>
          <a:p>
            <a:pPr marL="228600" indent="-228600">
              <a:buFont typeface="+mj-lt"/>
              <a:buAutoNum type="arabicPeriod"/>
            </a:pPr>
            <a:r>
              <a:rPr lang="fr-FR" sz="1400" i="1" kern="1200" dirty="0" smtClean="0">
                <a:solidFill>
                  <a:schemeClr val="tx1"/>
                </a:solidFill>
                <a:latin typeface="+mn-lt"/>
                <a:ea typeface="+mn-ea"/>
                <a:cs typeface="+mn-cs"/>
              </a:rPr>
              <a:t>« Dieu a des clés afin de vous aider à </a:t>
            </a:r>
            <a:r>
              <a:rPr lang="fr-FR" sz="1400" b="1" i="1" kern="1200" dirty="0" smtClean="0">
                <a:solidFill>
                  <a:schemeClr val="tx1"/>
                </a:solidFill>
                <a:latin typeface="+mn-lt"/>
                <a:ea typeface="+mn-ea"/>
                <a:cs typeface="+mn-cs"/>
              </a:rPr>
              <a:t>découvrir l'avenir de votre organisation.</a:t>
            </a:r>
            <a:r>
              <a:rPr lang="fr-FR" sz="1400" i="1" kern="1200" dirty="0" smtClean="0">
                <a:solidFill>
                  <a:schemeClr val="tx1"/>
                </a:solidFill>
                <a:latin typeface="+mn-lt"/>
                <a:ea typeface="+mn-ea"/>
                <a:cs typeface="+mn-cs"/>
              </a:rPr>
              <a:t> </a:t>
            </a:r>
            <a:endParaRPr lang="fr-FR" sz="1400" i="1" kern="1200" dirty="0" smtClean="0">
              <a:solidFill>
                <a:schemeClr val="tx1"/>
              </a:solidFill>
              <a:latin typeface="+mn-lt"/>
              <a:ea typeface="+mn-ea"/>
              <a:cs typeface="+mn-cs"/>
            </a:endParaRPr>
          </a:p>
          <a:p>
            <a:pPr marL="228600" indent="-228600">
              <a:buFont typeface="+mj-lt"/>
              <a:buAutoNum type="arabicPeriod"/>
            </a:pPr>
            <a:r>
              <a:rPr lang="fr-FR" sz="1400" i="1" kern="1200" dirty="0" smtClean="0">
                <a:solidFill>
                  <a:schemeClr val="tx1"/>
                </a:solidFill>
                <a:latin typeface="+mn-lt"/>
                <a:ea typeface="+mn-ea"/>
                <a:cs typeface="+mn-cs"/>
              </a:rPr>
              <a:t>Utilisant </a:t>
            </a:r>
            <a:r>
              <a:rPr lang="fr-FR" sz="1400" i="1" kern="1200" dirty="0" smtClean="0">
                <a:solidFill>
                  <a:schemeClr val="tx1"/>
                </a:solidFill>
                <a:latin typeface="+mn-lt"/>
                <a:ea typeface="+mn-ea"/>
                <a:cs typeface="+mn-cs"/>
              </a:rPr>
              <a:t>le </a:t>
            </a:r>
            <a:r>
              <a:rPr lang="fr-FR" sz="1400" i="1" kern="1200" dirty="0" err="1" smtClean="0">
                <a:solidFill>
                  <a:schemeClr val="tx1"/>
                </a:solidFill>
                <a:latin typeface="+mn-lt"/>
                <a:ea typeface="+mn-ea"/>
                <a:cs typeface="+mn-cs"/>
              </a:rPr>
              <a:t>Toolkit</a:t>
            </a:r>
            <a:r>
              <a:rPr lang="fr-FR" sz="1400" i="1" kern="1200" dirty="0" smtClean="0">
                <a:solidFill>
                  <a:schemeClr val="tx1"/>
                </a:solidFill>
                <a:latin typeface="+mn-lt"/>
                <a:ea typeface="+mn-ea"/>
                <a:cs typeface="+mn-cs"/>
              </a:rPr>
              <a:t> (boîte à outils) d'une série de vidéos sur la </a:t>
            </a:r>
            <a:r>
              <a:rPr lang="fr-FR" sz="1400" b="1" i="1" kern="1200" dirty="0" smtClean="0">
                <a:solidFill>
                  <a:schemeClr val="tx1"/>
                </a:solidFill>
                <a:latin typeface="+mn-lt"/>
                <a:ea typeface="+mn-ea"/>
                <a:cs typeface="+mn-cs"/>
              </a:rPr>
              <a:t>Planification Stratégique Apostolique</a:t>
            </a:r>
            <a:r>
              <a:rPr lang="fr-FR" sz="1400" i="1" kern="1200" dirty="0" smtClean="0">
                <a:solidFill>
                  <a:schemeClr val="tx1"/>
                </a:solidFill>
                <a:latin typeface="+mn-lt"/>
                <a:ea typeface="+mn-ea"/>
                <a:cs typeface="+mn-cs"/>
              </a:rPr>
              <a:t>, combiné avec des exercices de groupe et des conférences de vidéo en direct, votre équipe va prendre un voyage de </a:t>
            </a:r>
            <a:r>
              <a:rPr lang="fr-FR" sz="1400" b="1" u="sng" kern="1200" dirty="0" smtClean="0">
                <a:solidFill>
                  <a:schemeClr val="tx1"/>
                </a:solidFill>
                <a:latin typeface="+mn-lt"/>
                <a:ea typeface="+mn-ea"/>
                <a:cs typeface="+mn-cs"/>
              </a:rPr>
              <a:t>13 semaines</a:t>
            </a:r>
            <a:r>
              <a:rPr lang="fr-FR" sz="1400" i="1" kern="1200" dirty="0" smtClean="0">
                <a:solidFill>
                  <a:schemeClr val="tx1"/>
                </a:solidFill>
                <a:latin typeface="+mn-lt"/>
                <a:ea typeface="+mn-ea"/>
                <a:cs typeface="+mn-cs"/>
              </a:rPr>
              <a:t> de </a:t>
            </a:r>
            <a:r>
              <a:rPr lang="fr-FR" sz="1400" b="1" i="1" kern="1200" dirty="0" smtClean="0">
                <a:solidFill>
                  <a:schemeClr val="tx1"/>
                </a:solidFill>
                <a:latin typeface="+mn-lt"/>
                <a:ea typeface="+mn-ea"/>
                <a:cs typeface="+mn-cs"/>
              </a:rPr>
              <a:t>découverte de votre </a:t>
            </a:r>
            <a:r>
              <a:rPr lang="fr-FR" sz="1400" b="1" i="1" u="sng" kern="1200" dirty="0" smtClean="0">
                <a:solidFill>
                  <a:schemeClr val="tx1"/>
                </a:solidFill>
                <a:latin typeface="+mn-lt"/>
                <a:ea typeface="+mn-ea"/>
                <a:cs typeface="+mn-cs"/>
              </a:rPr>
              <a:t>mission</a:t>
            </a:r>
            <a:r>
              <a:rPr lang="fr-FR" sz="1400" b="1" i="1" kern="1200" dirty="0" smtClean="0">
                <a:solidFill>
                  <a:schemeClr val="tx1"/>
                </a:solidFill>
                <a:latin typeface="+mn-lt"/>
                <a:ea typeface="+mn-ea"/>
                <a:cs typeface="+mn-cs"/>
              </a:rPr>
              <a:t>,  </a:t>
            </a:r>
            <a:r>
              <a:rPr lang="fr-FR" sz="1400" b="1" i="1" u="sng" kern="1200" dirty="0" smtClean="0">
                <a:solidFill>
                  <a:schemeClr val="tx1"/>
                </a:solidFill>
                <a:latin typeface="+mn-lt"/>
                <a:ea typeface="+mn-ea"/>
                <a:cs typeface="+mn-cs"/>
              </a:rPr>
              <a:t>vision</a:t>
            </a:r>
            <a:r>
              <a:rPr lang="fr-FR" sz="1400" b="1" i="1" kern="1200" dirty="0" smtClean="0">
                <a:solidFill>
                  <a:schemeClr val="tx1"/>
                </a:solidFill>
                <a:latin typeface="+mn-lt"/>
                <a:ea typeface="+mn-ea"/>
                <a:cs typeface="+mn-cs"/>
              </a:rPr>
              <a:t>, </a:t>
            </a:r>
            <a:r>
              <a:rPr lang="fr-FR" sz="1400" b="1" i="1" u="sng" kern="1200" dirty="0" smtClean="0">
                <a:solidFill>
                  <a:schemeClr val="tx1"/>
                </a:solidFill>
                <a:latin typeface="+mn-lt"/>
                <a:ea typeface="+mn-ea"/>
                <a:cs typeface="+mn-cs"/>
              </a:rPr>
              <a:t>culture</a:t>
            </a:r>
            <a:r>
              <a:rPr lang="fr-FR" sz="1400" b="1" i="1" kern="1200" dirty="0" smtClean="0">
                <a:solidFill>
                  <a:schemeClr val="tx1"/>
                </a:solidFill>
                <a:latin typeface="+mn-lt"/>
                <a:ea typeface="+mn-ea"/>
                <a:cs typeface="+mn-cs"/>
              </a:rPr>
              <a:t>, et </a:t>
            </a:r>
            <a:r>
              <a:rPr lang="fr-FR" sz="1400" b="1" i="1" u="sng" kern="1200" dirty="0" smtClean="0">
                <a:solidFill>
                  <a:schemeClr val="tx1"/>
                </a:solidFill>
                <a:latin typeface="+mn-lt"/>
                <a:ea typeface="+mn-ea"/>
                <a:cs typeface="+mn-cs"/>
              </a:rPr>
              <a:t>structure</a:t>
            </a:r>
            <a:r>
              <a:rPr lang="fr-FR" sz="1400" b="1" i="1" kern="1200" dirty="0" smtClean="0">
                <a:solidFill>
                  <a:schemeClr val="tx1"/>
                </a:solidFill>
                <a:latin typeface="+mn-lt"/>
                <a:ea typeface="+mn-ea"/>
                <a:cs typeface="+mn-cs"/>
              </a:rPr>
              <a:t>. </a:t>
            </a:r>
            <a:endParaRPr lang="fr-FR" sz="1400" b="1" i="1" kern="1200" dirty="0" smtClean="0">
              <a:solidFill>
                <a:schemeClr val="tx1"/>
              </a:solidFill>
              <a:latin typeface="+mn-lt"/>
              <a:ea typeface="+mn-ea"/>
              <a:cs typeface="+mn-cs"/>
            </a:endParaRPr>
          </a:p>
          <a:p>
            <a:pPr marL="228600" indent="-228600">
              <a:buFont typeface="+mj-lt"/>
              <a:buAutoNum type="arabicPeriod"/>
            </a:pPr>
            <a:r>
              <a:rPr lang="fr-FR" sz="1400" i="1" kern="1200" dirty="0" smtClean="0">
                <a:solidFill>
                  <a:schemeClr val="tx1"/>
                </a:solidFill>
                <a:latin typeface="+mn-lt"/>
                <a:ea typeface="+mn-ea"/>
                <a:cs typeface="+mn-cs"/>
              </a:rPr>
              <a:t>Ce </a:t>
            </a:r>
            <a:r>
              <a:rPr lang="fr-FR" sz="1400" i="1" kern="1200" dirty="0" err="1" smtClean="0">
                <a:solidFill>
                  <a:schemeClr val="tx1"/>
                </a:solidFill>
                <a:latin typeface="+mn-lt"/>
                <a:ea typeface="+mn-ea"/>
                <a:cs typeface="+mn-cs"/>
              </a:rPr>
              <a:t>Toolkit</a:t>
            </a:r>
            <a:r>
              <a:rPr lang="fr-FR" sz="1400" i="1" kern="1200" dirty="0" smtClean="0">
                <a:solidFill>
                  <a:schemeClr val="tx1"/>
                </a:solidFill>
                <a:latin typeface="+mn-lt"/>
                <a:ea typeface="+mn-ea"/>
                <a:cs typeface="+mn-cs"/>
              </a:rPr>
              <a:t> va vous guider dans </a:t>
            </a:r>
            <a:r>
              <a:rPr lang="fr-FR" sz="1400" b="1" i="1" kern="1200" dirty="0" smtClean="0">
                <a:solidFill>
                  <a:schemeClr val="tx1"/>
                </a:solidFill>
                <a:latin typeface="+mn-lt"/>
                <a:ea typeface="+mn-ea"/>
                <a:cs typeface="+mn-cs"/>
              </a:rPr>
              <a:t>l'identification de l'avenir de votre organisation</a:t>
            </a:r>
            <a:r>
              <a:rPr lang="fr-FR" sz="1400" i="1" kern="1200" dirty="0" smtClean="0">
                <a:solidFill>
                  <a:schemeClr val="tx1"/>
                </a:solidFill>
                <a:latin typeface="+mn-lt"/>
                <a:ea typeface="+mn-ea"/>
                <a:cs typeface="+mn-cs"/>
              </a:rPr>
              <a:t> et vous permettra de </a:t>
            </a:r>
            <a:r>
              <a:rPr lang="fr-FR" sz="1400" b="1" i="1" kern="1200" dirty="0" smtClean="0">
                <a:solidFill>
                  <a:schemeClr val="tx1"/>
                </a:solidFill>
                <a:latin typeface="+mn-lt"/>
                <a:ea typeface="+mn-ea"/>
                <a:cs typeface="+mn-cs"/>
              </a:rPr>
              <a:t>développer une structure et un plan pour l'orienter vers son but donné par Dieu</a:t>
            </a:r>
            <a:r>
              <a:rPr lang="fr-FR" sz="1400" i="1" kern="1200" dirty="0" smtClean="0">
                <a:solidFill>
                  <a:schemeClr val="tx1"/>
                </a:solidFill>
                <a:latin typeface="+mn-lt"/>
                <a:ea typeface="+mn-ea"/>
                <a:cs typeface="+mn-cs"/>
              </a:rPr>
              <a:t>. Votre ministère est sur le point d'être radicalement changé et entièrement dirigé vers </a:t>
            </a:r>
            <a:r>
              <a:rPr lang="fr-FR" sz="1400" b="1" i="1" kern="1200" dirty="0" smtClean="0">
                <a:solidFill>
                  <a:schemeClr val="tx1"/>
                </a:solidFill>
                <a:latin typeface="+mn-lt"/>
                <a:ea typeface="+mn-ea"/>
                <a:cs typeface="+mn-cs"/>
              </a:rPr>
              <a:t>sa mission du Royaume.</a:t>
            </a:r>
            <a:r>
              <a:rPr lang="fr-FR" sz="1400" i="1" kern="1200" dirty="0" smtClean="0">
                <a:solidFill>
                  <a:schemeClr val="tx1"/>
                </a:solidFill>
                <a:latin typeface="+mn-lt"/>
                <a:ea typeface="+mn-ea"/>
                <a:cs typeface="+mn-cs"/>
              </a:rPr>
              <a:t> »</a:t>
            </a:r>
          </a:p>
          <a:p>
            <a:pPr marL="228600" indent="-228600">
              <a:buFont typeface="+mj-lt"/>
              <a:buAutoNum type="arabicPeriod"/>
            </a:pPr>
            <a:endParaRPr lang="fr-FR" sz="1400" kern="1200" dirty="0" smtClean="0">
              <a:solidFill>
                <a:schemeClr val="tx1"/>
              </a:solidFill>
              <a:latin typeface="+mn-lt"/>
              <a:ea typeface="+mn-ea"/>
              <a:cs typeface="+mn-cs"/>
            </a:endParaRPr>
          </a:p>
          <a:p>
            <a:endParaRPr lang="fr-FR" sz="1400" dirty="0"/>
          </a:p>
        </p:txBody>
      </p:sp>
      <p:sp>
        <p:nvSpPr>
          <p:cNvPr id="4" name="Slide Number Placeholder 3"/>
          <p:cNvSpPr>
            <a:spLocks noGrp="1"/>
          </p:cNvSpPr>
          <p:nvPr>
            <p:ph type="sldNum" sz="quarter" idx="10"/>
          </p:nvPr>
        </p:nvSpPr>
        <p:spPr/>
        <p:txBody>
          <a:bodyPr/>
          <a:lstStyle/>
          <a:p>
            <a:fld id="{6A89B437-9CB9-4AA7-8C4C-8A7C2B8537AA}" type="slidenum">
              <a:rPr lang="fr-FR" smtClean="0"/>
              <a:pPr/>
              <a:t>10</a:t>
            </a:fld>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400" kern="1200" dirty="0" smtClean="0">
                <a:solidFill>
                  <a:schemeClr val="tx1"/>
                </a:solidFill>
                <a:latin typeface="+mn-lt"/>
                <a:ea typeface="+mn-ea"/>
                <a:cs typeface="+mn-cs"/>
              </a:rPr>
              <a:t>Enfin on avait « quelqu’un » à côté pour nous guider dans notre processus de structuration – et bien plus.</a:t>
            </a:r>
          </a:p>
          <a:p>
            <a:pPr>
              <a:buNone/>
            </a:pPr>
            <a:endParaRPr lang="fr-FR" sz="1400" dirty="0" smtClean="0"/>
          </a:p>
          <a:p>
            <a:pPr marL="514350" marR="0" lvl="0" indent="-514350" algn="l" defTabSz="914400" rtl="0" eaLnBrk="1" fontAlgn="auto" latinLnBrk="0" hangingPunct="1">
              <a:lnSpc>
                <a:spcPct val="100000"/>
              </a:lnSpc>
              <a:spcBef>
                <a:spcPct val="20000"/>
              </a:spcBef>
              <a:spcAft>
                <a:spcPts val="0"/>
              </a:spcAft>
              <a:buClr>
                <a:schemeClr val="accent3"/>
              </a:buClr>
              <a:buSzPct val="95000"/>
              <a:buFont typeface="+mj-lt"/>
              <a:buAutoNum type="arabicPeriod"/>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Paul </a:t>
            </a:r>
            <a:r>
              <a:rPr kumimoji="0" lang="fr-FR" sz="1400" b="0" i="0" u="none" strike="noStrike" kern="1200" cap="none" spc="0" normalizeH="0" baseline="0" noProof="0" dirty="0" err="1" smtClean="0">
                <a:ln>
                  <a:noFill/>
                </a:ln>
                <a:solidFill>
                  <a:schemeClr val="tx1"/>
                </a:solidFill>
                <a:effectLst/>
                <a:uLnTx/>
                <a:uFillTx/>
                <a:latin typeface="+mn-lt"/>
                <a:ea typeface="+mn-ea"/>
                <a:cs typeface="+mn-cs"/>
              </a:rPr>
              <a:t>Manwaring</a:t>
            </a:r>
            <a:endParaRPr kumimoji="0" lang="fr-FR" sz="1400" b="0" i="0" u="none" strike="noStrike" kern="1200" cap="none" spc="0" normalizeH="0" baseline="0" noProof="0" dirty="0" smtClean="0">
              <a:ln>
                <a:noFill/>
              </a:ln>
              <a:solidFill>
                <a:schemeClr val="tx1"/>
              </a:solidFill>
              <a:effectLst/>
              <a:uLnTx/>
              <a:uFillTx/>
              <a:latin typeface="+mn-lt"/>
              <a:ea typeface="+mn-ea"/>
              <a:cs typeface="+mn-cs"/>
            </a:endParaRPr>
          </a:p>
          <a:p>
            <a:pPr marL="514350" lvl="0" indent="-514350">
              <a:spcBef>
                <a:spcPct val="20000"/>
              </a:spcBef>
              <a:buClr>
                <a:schemeClr val="accent3"/>
              </a:buClr>
              <a:buSzPct val="95000"/>
              <a:buFont typeface="+mj-lt"/>
              <a:buAutoNum type="arabicPeriod"/>
            </a:pPr>
            <a:r>
              <a:rPr lang="fr-FR" sz="1400" kern="1200" noProof="0" dirty="0" smtClean="0">
                <a:solidFill>
                  <a:schemeClr val="tx1"/>
                </a:solidFill>
                <a:latin typeface="+mn-lt"/>
                <a:ea typeface="+mn-ea"/>
                <a:cs typeface="+mn-cs"/>
              </a:rPr>
              <a:t>L’auteur de ce programme</a:t>
            </a:r>
          </a:p>
          <a:p>
            <a:pPr marL="514350" lvl="0" indent="-514350">
              <a:spcBef>
                <a:spcPct val="20000"/>
              </a:spcBef>
              <a:buClr>
                <a:schemeClr val="accent3"/>
              </a:buClr>
              <a:buSzPct val="95000"/>
              <a:buFont typeface="+mj-lt"/>
              <a:buAutoNum type="arabicPeriod"/>
            </a:pPr>
            <a:r>
              <a:rPr lang="fr-FR" sz="1400" kern="1200" noProof="0" dirty="0" smtClean="0">
                <a:solidFill>
                  <a:schemeClr val="tx1"/>
                </a:solidFill>
                <a:latin typeface="+mn-lt"/>
                <a:ea typeface="+mn-ea"/>
                <a:cs typeface="+mn-cs"/>
              </a:rPr>
              <a:t>Anglais</a:t>
            </a:r>
          </a:p>
          <a:p>
            <a:pPr marL="514350" lvl="0" indent="-514350">
              <a:spcBef>
                <a:spcPct val="20000"/>
              </a:spcBef>
              <a:buClr>
                <a:schemeClr val="accent3"/>
              </a:buClr>
              <a:buSzPct val="95000"/>
              <a:buFont typeface="+mj-lt"/>
              <a:buAutoNum type="arabicPeriod"/>
            </a:pPr>
            <a:r>
              <a:rPr kumimoji="0" lang="fr-FR" sz="1400" b="0" i="0" u="none" strike="noStrike" kern="1200" cap="none" spc="0" normalizeH="0" baseline="0" dirty="0" smtClean="0">
                <a:ln>
                  <a:noFill/>
                </a:ln>
                <a:solidFill>
                  <a:schemeClr val="tx1"/>
                </a:solidFill>
                <a:effectLst/>
                <a:uLnTx/>
                <a:uFillTx/>
                <a:latin typeface="+mn-lt"/>
                <a:ea typeface="+mn-ea"/>
                <a:cs typeface="+mn-cs"/>
              </a:rPr>
              <a:t>19</a:t>
            </a:r>
            <a:r>
              <a:rPr kumimoji="0" lang="fr-FR" sz="1400" b="0" i="0" u="none" strike="noStrike" kern="1200" cap="none" spc="0" normalizeH="0" dirty="0" smtClean="0">
                <a:ln>
                  <a:noFill/>
                </a:ln>
                <a:solidFill>
                  <a:schemeClr val="tx1"/>
                </a:solidFill>
                <a:effectLst/>
                <a:uLnTx/>
                <a:uFillTx/>
                <a:latin typeface="+mn-lt"/>
                <a:ea typeface="+mn-ea"/>
                <a:cs typeface="+mn-cs"/>
              </a:rPr>
              <a:t> ans dans la gouvernance des prisons en Angleterre</a:t>
            </a:r>
          </a:p>
          <a:p>
            <a:pPr marL="514350" lvl="0" indent="-514350">
              <a:spcBef>
                <a:spcPct val="20000"/>
              </a:spcBef>
              <a:buClr>
                <a:schemeClr val="accent3"/>
              </a:buClr>
              <a:buSzPct val="95000"/>
              <a:buFont typeface="+mj-lt"/>
              <a:buAutoNum type="arabicPeriod"/>
            </a:pPr>
            <a:r>
              <a:rPr lang="fr-FR" sz="1400" kern="1200" baseline="0" noProof="0" dirty="0" smtClean="0">
                <a:solidFill>
                  <a:schemeClr val="tx1"/>
                </a:solidFill>
                <a:latin typeface="+mn-lt"/>
                <a:ea typeface="+mn-ea"/>
                <a:cs typeface="+mn-cs"/>
              </a:rPr>
              <a:t>Actuellement</a:t>
            </a:r>
            <a:r>
              <a:rPr lang="fr-FR" sz="1400" kern="1200" noProof="0" dirty="0" smtClean="0">
                <a:solidFill>
                  <a:schemeClr val="tx1"/>
                </a:solidFill>
                <a:latin typeface="+mn-lt"/>
                <a:ea typeface="+mn-ea"/>
                <a:cs typeface="+mn-cs"/>
              </a:rPr>
              <a:t> leader dans l’équipe de direction à Bethel Church</a:t>
            </a:r>
            <a:endParaRPr kumimoji="0" lang="fr-FR" sz="1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fld id="{6A89B437-9CB9-4AA7-8C4C-8A7C2B8537AA}" type="slidenum">
              <a:rPr lang="fr-FR" smtClean="0"/>
              <a:pPr/>
              <a:t>11</a:t>
            </a:fld>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400" kern="1200" dirty="0" smtClean="0">
                <a:solidFill>
                  <a:schemeClr val="tx1"/>
                </a:solidFill>
                <a:latin typeface="+mn-lt"/>
                <a:ea typeface="+mn-ea"/>
                <a:cs typeface="+mn-cs"/>
              </a:rPr>
              <a:t>Problème de la langue !</a:t>
            </a:r>
          </a:p>
          <a:p>
            <a:pPr marL="685800" lvl="1" indent="-228600">
              <a:buFont typeface="+mj-lt"/>
              <a:buAutoNum type="arabicPeriod"/>
            </a:pPr>
            <a:r>
              <a:rPr lang="fr-FR" sz="1400" dirty="0" smtClean="0"/>
              <a:t>Au conseil on a toute </a:t>
            </a:r>
            <a:r>
              <a:rPr lang="fr-FR" sz="1400" kern="1200" dirty="0" smtClean="0">
                <a:solidFill>
                  <a:schemeClr val="tx1"/>
                </a:solidFill>
                <a:latin typeface="+mn-lt"/>
                <a:ea typeface="+mn-ea"/>
                <a:cs typeface="+mn-cs"/>
              </a:rPr>
              <a:t>la gamme des capacités à comprendre l’anglais </a:t>
            </a:r>
            <a:br>
              <a:rPr lang="fr-FR" sz="1400" kern="1200" dirty="0" smtClean="0">
                <a:solidFill>
                  <a:schemeClr val="tx1"/>
                </a:solidFill>
                <a:latin typeface="+mn-lt"/>
                <a:ea typeface="+mn-ea"/>
                <a:cs typeface="+mn-cs"/>
              </a:rPr>
            </a:br>
            <a:r>
              <a:rPr lang="fr-FR" sz="1400" kern="1200" dirty="0" smtClean="0">
                <a:solidFill>
                  <a:schemeClr val="tx1"/>
                </a:solidFill>
                <a:latin typeface="+mn-lt"/>
                <a:ea typeface="+mn-ea"/>
                <a:cs typeface="+mn-cs"/>
              </a:rPr>
              <a:t>MAIS</a:t>
            </a:r>
            <a:br>
              <a:rPr lang="fr-FR" sz="1400" kern="1200" dirty="0" smtClean="0">
                <a:solidFill>
                  <a:schemeClr val="tx1"/>
                </a:solidFill>
                <a:latin typeface="+mn-lt"/>
                <a:ea typeface="+mn-ea"/>
                <a:cs typeface="+mn-cs"/>
              </a:rPr>
            </a:br>
            <a:r>
              <a:rPr lang="fr-FR" sz="1400" dirty="0" smtClean="0"/>
              <a:t>Séphora Bapst nous a sauvé ! </a:t>
            </a:r>
          </a:p>
          <a:p>
            <a:pPr marL="685800" lvl="1" indent="-228600">
              <a:buFont typeface="+mj-lt"/>
              <a:buAutoNum type="arabicPeriod"/>
            </a:pPr>
            <a:r>
              <a:rPr lang="fr-FR" sz="1400" dirty="0" smtClean="0"/>
              <a:t>Elle était embauchée pour traduire toutes les vidéos et exercices </a:t>
            </a:r>
          </a:p>
          <a:p>
            <a:pPr marL="685800" lvl="1" indent="-228600">
              <a:buFont typeface="+mj-lt"/>
              <a:buAutoNum type="arabicPeriod"/>
            </a:pPr>
            <a:r>
              <a:rPr lang="fr-FR" sz="1400" dirty="0" smtClean="0"/>
              <a:t>C’était important que TOUT le monde puisse suivre les enseignements et participer aux exercices.</a:t>
            </a:r>
            <a:endParaRPr lang="fr-FR" sz="1400" kern="1200" dirty="0" smtClean="0">
              <a:solidFill>
                <a:schemeClr val="tx1"/>
              </a:solidFill>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fld id="{6A89B437-9CB9-4AA7-8C4C-8A7C2B8537AA}" type="slidenum">
              <a:rPr lang="fr-FR" smtClean="0"/>
              <a:pPr/>
              <a:t>12</a:t>
            </a:fld>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400" dirty="0" smtClean="0"/>
              <a:t>Le processus :</a:t>
            </a:r>
          </a:p>
          <a:p>
            <a:pPr marL="685800" lvl="1" indent="-228600">
              <a:buFont typeface="+mj-lt"/>
              <a:buAutoNum type="arabicPeriod"/>
            </a:pPr>
            <a:r>
              <a:rPr lang="en-US" sz="1400" dirty="0" err="1" smtClean="0"/>
              <a:t>Une</a:t>
            </a:r>
            <a:r>
              <a:rPr lang="en-US" sz="1400" dirty="0" smtClean="0"/>
              <a:t> </a:t>
            </a:r>
            <a:r>
              <a:rPr lang="en-US" sz="1400" dirty="0" err="1" smtClean="0"/>
              <a:t>boîte</a:t>
            </a:r>
            <a:r>
              <a:rPr lang="en-US" sz="1400" dirty="0" smtClean="0"/>
              <a:t> à </a:t>
            </a:r>
            <a:r>
              <a:rPr lang="en-US" sz="1400" dirty="0" err="1" smtClean="0"/>
              <a:t>outils</a:t>
            </a:r>
            <a:r>
              <a:rPr lang="en-US" sz="1400" dirty="0" smtClean="0"/>
              <a:t> </a:t>
            </a:r>
            <a:r>
              <a:rPr lang="en-US" sz="1400" dirty="0" err="1" smtClean="0"/>
              <a:t>numérique</a:t>
            </a:r>
            <a:r>
              <a:rPr lang="en-US" sz="1400" baseline="0" dirty="0" smtClean="0"/>
              <a:t> </a:t>
            </a:r>
            <a:r>
              <a:rPr lang="en-US" sz="1400" baseline="0" dirty="0" err="1" smtClean="0"/>
              <a:t>était</a:t>
            </a:r>
            <a:r>
              <a:rPr lang="en-US" sz="1400" baseline="0" dirty="0" smtClean="0"/>
              <a:t> </a:t>
            </a:r>
            <a:r>
              <a:rPr lang="en-US" sz="1400" baseline="0" dirty="0" err="1" smtClean="0"/>
              <a:t>fournie</a:t>
            </a:r>
            <a:endParaRPr lang="fr-FR" sz="1400" dirty="0" smtClean="0"/>
          </a:p>
          <a:p>
            <a:pPr marL="685800" lvl="1" indent="-228600">
              <a:buFont typeface="+mj-lt"/>
              <a:buAutoNum type="arabicPeriod"/>
            </a:pPr>
            <a:r>
              <a:rPr lang="fr-FR" sz="1400" dirty="0" smtClean="0"/>
              <a:t>Avec un grand tableau à remplir au fur et à mesure</a:t>
            </a:r>
          </a:p>
          <a:p>
            <a:pPr marL="685800" lvl="1" indent="-228600">
              <a:buFont typeface="+mj-lt"/>
              <a:buAutoNum type="arabicPeriod"/>
            </a:pPr>
            <a:r>
              <a:rPr lang="fr-FR" sz="1400" dirty="0" smtClean="0"/>
              <a:t>Regarder une vidéo</a:t>
            </a:r>
          </a:p>
          <a:p>
            <a:pPr marL="685800" lvl="1" indent="-228600">
              <a:buFont typeface="+mj-lt"/>
              <a:buAutoNum type="arabicPeriod"/>
            </a:pPr>
            <a:r>
              <a:rPr lang="fr-FR" sz="1400" dirty="0" smtClean="0"/>
              <a:t>Faire un exercice en groupe de découverte qui nous aide à remplir le tableau</a:t>
            </a:r>
          </a:p>
          <a:p>
            <a:pPr marL="685800" lvl="1" indent="-228600">
              <a:buFont typeface="+mj-lt"/>
              <a:buAutoNum type="arabicPeriod"/>
            </a:pPr>
            <a:r>
              <a:rPr lang="fr-FR" sz="1400" dirty="0" smtClean="0"/>
              <a:t>Le tableau et les exercices nous aident à découvrir et mettre en mots : notre </a:t>
            </a:r>
            <a:r>
              <a:rPr lang="fr-FR" sz="1400" b="1" dirty="0" smtClean="0"/>
              <a:t>mission</a:t>
            </a:r>
            <a:r>
              <a:rPr lang="fr-FR" sz="1400" dirty="0" smtClean="0"/>
              <a:t>, notre </a:t>
            </a:r>
            <a:r>
              <a:rPr lang="fr-FR" sz="1400" b="1" dirty="0" smtClean="0"/>
              <a:t>vision</a:t>
            </a:r>
            <a:r>
              <a:rPr lang="fr-FR" sz="1400" dirty="0" smtClean="0"/>
              <a:t>, notre </a:t>
            </a:r>
            <a:r>
              <a:rPr lang="fr-FR" sz="1400" b="1" dirty="0" smtClean="0"/>
              <a:t>culture</a:t>
            </a:r>
            <a:r>
              <a:rPr lang="fr-FR" sz="1400" dirty="0" smtClean="0"/>
              <a:t> et notre </a:t>
            </a:r>
            <a:r>
              <a:rPr lang="fr-FR" sz="1400" b="1" dirty="0" smtClean="0"/>
              <a:t>structure</a:t>
            </a:r>
          </a:p>
          <a:p>
            <a:r>
              <a:rPr lang="fr-FR" sz="1400" dirty="0" smtClean="0"/>
              <a:t>Comment sont-ils liés, ces quatre mots ?</a:t>
            </a:r>
          </a:p>
          <a:p>
            <a:endParaRPr lang="fr-FR" dirty="0"/>
          </a:p>
        </p:txBody>
      </p:sp>
      <p:sp>
        <p:nvSpPr>
          <p:cNvPr id="4" name="Slide Number Placeholder 3"/>
          <p:cNvSpPr>
            <a:spLocks noGrp="1"/>
          </p:cNvSpPr>
          <p:nvPr>
            <p:ph type="sldNum" sz="quarter" idx="10"/>
          </p:nvPr>
        </p:nvSpPr>
        <p:spPr/>
        <p:txBody>
          <a:bodyPr/>
          <a:lstStyle/>
          <a:p>
            <a:fld id="{6A89B437-9CB9-4AA7-8C4C-8A7C2B8537AA}" type="slidenum">
              <a:rPr lang="fr-FR" smtClean="0"/>
              <a:pPr/>
              <a:t>13</a:t>
            </a:fld>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FR" sz="1400" dirty="0" smtClean="0"/>
              <a:t>C’était des étapes</a:t>
            </a:r>
            <a:r>
              <a:rPr lang="fr-FR" sz="1400" baseline="0" dirty="0" smtClean="0"/>
              <a:t> pratiques pour mettre en place ceci :</a:t>
            </a:r>
          </a:p>
          <a:p>
            <a:pPr>
              <a:buFont typeface="Arial" pitchFamily="34" charset="0"/>
              <a:buChar char="•"/>
            </a:pPr>
            <a:r>
              <a:rPr lang="fr-FR" sz="1400" baseline="0" dirty="0" smtClean="0"/>
              <a:t>Voici un diagramme qui nous aidera à mieux comprendre ces liens</a:t>
            </a:r>
          </a:p>
          <a:p>
            <a:pPr marL="228600" indent="-228600">
              <a:buFont typeface="+mj-lt"/>
              <a:buAutoNum type="arabicPeriod"/>
            </a:pPr>
            <a:r>
              <a:rPr lang="fr-FR" sz="1400" baseline="0" dirty="0" smtClean="0"/>
              <a:t>La </a:t>
            </a:r>
            <a:r>
              <a:rPr lang="fr-FR" sz="1400" b="1" baseline="0" dirty="0" smtClean="0"/>
              <a:t>Mission</a:t>
            </a:r>
            <a:r>
              <a:rPr lang="fr-FR" sz="1400" baseline="0" dirty="0" smtClean="0"/>
              <a:t> – c’est notre « pourquoi »</a:t>
            </a:r>
          </a:p>
          <a:p>
            <a:pPr marL="228600" indent="-228600">
              <a:buFont typeface="+mj-lt"/>
              <a:buAutoNum type="arabicPeriod"/>
            </a:pPr>
            <a:r>
              <a:rPr lang="fr-FR" sz="1400" baseline="0" dirty="0" smtClean="0"/>
              <a:t>Qui </a:t>
            </a:r>
            <a:r>
              <a:rPr lang="fr-FR" sz="1400" i="1" baseline="0" dirty="0" smtClean="0"/>
              <a:t>détermine</a:t>
            </a:r>
            <a:r>
              <a:rPr lang="fr-FR" sz="1400" baseline="0" dirty="0" smtClean="0"/>
              <a:t> </a:t>
            </a:r>
          </a:p>
          <a:p>
            <a:pPr marL="228600" indent="-228600">
              <a:buFont typeface="+mj-lt"/>
              <a:buAutoNum type="arabicPeriod"/>
            </a:pPr>
            <a:r>
              <a:rPr lang="fr-FR" sz="1400" baseline="0" dirty="0" smtClean="0"/>
              <a:t>notre </a:t>
            </a:r>
            <a:r>
              <a:rPr lang="fr-FR" sz="1400" b="1" baseline="0" dirty="0" smtClean="0"/>
              <a:t>Culture</a:t>
            </a:r>
          </a:p>
          <a:p>
            <a:pPr marL="228600" lvl="0" indent="-228600">
              <a:buFont typeface="+mj-lt"/>
              <a:buAutoNum type="arabicPeriod"/>
            </a:pPr>
            <a:r>
              <a:rPr lang="en-US" sz="1400" baseline="0" dirty="0" smtClean="0"/>
              <a:t>MAIS </a:t>
            </a:r>
            <a:r>
              <a:rPr lang="en-US" sz="1400" baseline="0" dirty="0" err="1" smtClean="0"/>
              <a:t>une</a:t>
            </a:r>
            <a:r>
              <a:rPr lang="en-US" sz="1400" baseline="0" dirty="0" smtClean="0"/>
              <a:t> Mission qui ne </a:t>
            </a:r>
            <a:r>
              <a:rPr lang="en-US" sz="1400" baseline="0" dirty="0" err="1" smtClean="0"/>
              <a:t>s’incarne</a:t>
            </a:r>
            <a:r>
              <a:rPr lang="en-US" sz="1400" baseline="0" dirty="0" smtClean="0"/>
              <a:t> pas </a:t>
            </a:r>
            <a:r>
              <a:rPr lang="en-US" sz="1400" baseline="0" dirty="0" err="1" smtClean="0"/>
              <a:t>dans</a:t>
            </a:r>
            <a:r>
              <a:rPr lang="en-US" sz="1400" baseline="0" dirty="0" smtClean="0"/>
              <a:t> </a:t>
            </a:r>
            <a:r>
              <a:rPr lang="en-US" sz="1400" baseline="0" dirty="0" err="1" smtClean="0"/>
              <a:t>une</a:t>
            </a:r>
            <a:r>
              <a:rPr lang="en-US" sz="1400" baseline="0" dirty="0" smtClean="0"/>
              <a:t> culture, un </a:t>
            </a:r>
            <a:r>
              <a:rPr lang="en-US" sz="1400" baseline="0" dirty="0" err="1" smtClean="0"/>
              <a:t>vécu</a:t>
            </a:r>
            <a:r>
              <a:rPr lang="en-US" sz="1400" baseline="0" dirty="0" smtClean="0"/>
              <a:t>, ne </a:t>
            </a:r>
            <a:r>
              <a:rPr lang="en-US" sz="1400" baseline="0" dirty="0" err="1" smtClean="0"/>
              <a:t>restera</a:t>
            </a:r>
            <a:r>
              <a:rPr lang="en-US" sz="1400" baseline="0" dirty="0" smtClean="0"/>
              <a:t> </a:t>
            </a:r>
            <a:r>
              <a:rPr lang="en-US" sz="1400" baseline="0" dirty="0" err="1" smtClean="0"/>
              <a:t>qu’un</a:t>
            </a:r>
            <a:r>
              <a:rPr lang="en-US" sz="1400" baseline="0" dirty="0" smtClean="0"/>
              <a:t> </a:t>
            </a:r>
            <a:r>
              <a:rPr lang="en-US" sz="1400" b="1" baseline="0" dirty="0" err="1" smtClean="0"/>
              <a:t>rêve</a:t>
            </a:r>
            <a:r>
              <a:rPr lang="en-US" sz="1400" baseline="0" dirty="0" smtClean="0"/>
              <a:t>!</a:t>
            </a:r>
            <a:endParaRPr lang="fr-FR" sz="1400" baseline="0" dirty="0" smtClean="0"/>
          </a:p>
          <a:p>
            <a:pPr marL="228600" indent="-228600">
              <a:buFont typeface="+mj-lt"/>
              <a:buAutoNum type="arabicPeriod"/>
            </a:pPr>
            <a:r>
              <a:rPr lang="fr-FR" sz="1400" baseline="0" dirty="0" smtClean="0"/>
              <a:t>Ayant un « pourquoi », il nous faut un « quoi » ou « objectif » - c’est notre </a:t>
            </a:r>
            <a:r>
              <a:rPr lang="fr-FR" sz="1400" b="1" baseline="0" dirty="0" smtClean="0"/>
              <a:t>Vision</a:t>
            </a:r>
          </a:p>
          <a:p>
            <a:pPr marL="228600" indent="-228600">
              <a:buFont typeface="+mj-lt"/>
              <a:buAutoNum type="arabicPeriod"/>
            </a:pPr>
            <a:r>
              <a:rPr lang="fr-FR" sz="1400" baseline="0" dirty="0" smtClean="0"/>
              <a:t>Qui doit </a:t>
            </a:r>
            <a:r>
              <a:rPr lang="fr-FR" sz="1400" i="1" baseline="0" dirty="0" smtClean="0"/>
              <a:t>servir</a:t>
            </a:r>
            <a:r>
              <a:rPr lang="fr-FR" sz="1400" baseline="0" dirty="0" smtClean="0"/>
              <a:t> notre mission</a:t>
            </a:r>
          </a:p>
          <a:p>
            <a:pPr marL="228600" indent="-228600">
              <a:buFont typeface="+mj-lt"/>
              <a:buAutoNum type="arabicPeriod"/>
            </a:pPr>
            <a:r>
              <a:rPr lang="en-US" sz="1400" baseline="0" dirty="0" smtClean="0"/>
              <a:t>MAIS </a:t>
            </a:r>
            <a:r>
              <a:rPr lang="en-US" sz="1400" baseline="0" dirty="0" err="1" smtClean="0"/>
              <a:t>si</a:t>
            </a:r>
            <a:r>
              <a:rPr lang="en-US" sz="1400" baseline="0" dirty="0" smtClean="0"/>
              <a:t> </a:t>
            </a:r>
            <a:r>
              <a:rPr lang="en-US" sz="1400" baseline="0" dirty="0" err="1" smtClean="0"/>
              <a:t>notre</a:t>
            </a:r>
            <a:r>
              <a:rPr lang="en-US" sz="1400" baseline="0" dirty="0" smtClean="0"/>
              <a:t> vision ne </a:t>
            </a:r>
            <a:r>
              <a:rPr lang="en-US" sz="1400" baseline="0" dirty="0" err="1" smtClean="0"/>
              <a:t>sert</a:t>
            </a:r>
            <a:r>
              <a:rPr lang="en-US" sz="1400" baseline="0" dirty="0" smtClean="0"/>
              <a:t> plus </a:t>
            </a:r>
            <a:r>
              <a:rPr lang="en-US" sz="1400" baseline="0" dirty="0" err="1" smtClean="0"/>
              <a:t>notre</a:t>
            </a:r>
            <a:r>
              <a:rPr lang="en-US" sz="1400" baseline="0" dirty="0" smtClean="0"/>
              <a:t> Mission, on </a:t>
            </a:r>
            <a:r>
              <a:rPr lang="en-US" sz="1400" baseline="0" dirty="0" err="1" smtClean="0"/>
              <a:t>cesse</a:t>
            </a:r>
            <a:r>
              <a:rPr lang="en-US" sz="1400" baseline="0" dirty="0" smtClean="0"/>
              <a:t> de </a:t>
            </a:r>
            <a:r>
              <a:rPr lang="en-US" sz="1400" baseline="0" dirty="0" err="1" smtClean="0"/>
              <a:t>construir</a:t>
            </a:r>
            <a:r>
              <a:rPr lang="en-US" sz="1400" baseline="0" dirty="0" smtClean="0"/>
              <a:t> </a:t>
            </a:r>
            <a:r>
              <a:rPr lang="en-US" sz="1400" baseline="0" dirty="0" err="1" smtClean="0"/>
              <a:t>quelque</a:t>
            </a:r>
            <a:r>
              <a:rPr lang="en-US" sz="1400" baseline="0" dirty="0" smtClean="0"/>
              <a:t> chose </a:t>
            </a:r>
            <a:r>
              <a:rPr lang="en-US" sz="1400" baseline="0" dirty="0" err="1" smtClean="0"/>
              <a:t>ou</a:t>
            </a:r>
            <a:r>
              <a:rPr lang="en-US" sz="1400" baseline="0" dirty="0" smtClean="0"/>
              <a:t> de </a:t>
            </a:r>
            <a:r>
              <a:rPr lang="en-US" sz="1400" baseline="0" dirty="0" err="1" smtClean="0"/>
              <a:t>poursuivre</a:t>
            </a:r>
            <a:r>
              <a:rPr lang="en-US" sz="1400" baseline="0" dirty="0" smtClean="0"/>
              <a:t> </a:t>
            </a:r>
            <a:r>
              <a:rPr lang="en-US" sz="1400" baseline="0" dirty="0" err="1" smtClean="0"/>
              <a:t>quelque</a:t>
            </a:r>
            <a:r>
              <a:rPr lang="en-US" sz="1400" baseline="0" dirty="0" smtClean="0"/>
              <a:t> chose – on ne fait </a:t>
            </a:r>
            <a:r>
              <a:rPr lang="en-US" sz="1400" baseline="0" dirty="0" err="1" smtClean="0"/>
              <a:t>que</a:t>
            </a:r>
            <a:r>
              <a:rPr lang="en-US" sz="1400" baseline="0" dirty="0" smtClean="0"/>
              <a:t> </a:t>
            </a:r>
            <a:r>
              <a:rPr lang="en-US" sz="1400" b="1" baseline="0" dirty="0" err="1" smtClean="0"/>
              <a:t>maintenir</a:t>
            </a:r>
            <a:r>
              <a:rPr lang="en-US" sz="1400" b="0" baseline="0" dirty="0" smtClean="0"/>
              <a:t> </a:t>
            </a:r>
            <a:r>
              <a:rPr lang="en-US" sz="1400" b="0" baseline="0" dirty="0" err="1" smtClean="0"/>
              <a:t>quelque</a:t>
            </a:r>
            <a:r>
              <a:rPr lang="en-US" sz="1400" b="0" baseline="0" dirty="0" smtClean="0"/>
              <a:t> chose</a:t>
            </a:r>
            <a:endParaRPr lang="fr-FR" sz="1400" baseline="0" dirty="0" smtClean="0"/>
          </a:p>
          <a:p>
            <a:pPr marL="228600" indent="-228600">
              <a:buFont typeface="+mj-lt"/>
              <a:buAutoNum type="arabicPeriod"/>
            </a:pPr>
            <a:r>
              <a:rPr lang="fr-FR" sz="1400" baseline="0" dirty="0" smtClean="0"/>
              <a:t>Notre Culture </a:t>
            </a:r>
            <a:r>
              <a:rPr lang="fr-FR" sz="1400" i="1" baseline="0" dirty="0" smtClean="0"/>
              <a:t>détermine</a:t>
            </a:r>
            <a:r>
              <a:rPr lang="fr-FR" sz="1400" baseline="0" dirty="0" smtClean="0"/>
              <a:t> notre </a:t>
            </a:r>
            <a:r>
              <a:rPr lang="fr-FR" sz="1400" b="1" baseline="0" dirty="0" smtClean="0"/>
              <a:t>Structure</a:t>
            </a:r>
          </a:p>
          <a:p>
            <a:pPr marL="228600" indent="-228600">
              <a:buFont typeface="+mj-lt"/>
              <a:buAutoNum type="arabicPeriod"/>
            </a:pPr>
            <a:r>
              <a:rPr lang="fr-FR" sz="1400" baseline="0" dirty="0" smtClean="0"/>
              <a:t>Qui doit </a:t>
            </a:r>
            <a:r>
              <a:rPr lang="fr-FR" sz="1400" i="1" baseline="0" dirty="0" smtClean="0"/>
              <a:t>servir</a:t>
            </a:r>
            <a:r>
              <a:rPr lang="fr-FR" sz="1400" baseline="0" dirty="0" smtClean="0"/>
              <a:t> notre Vision</a:t>
            </a:r>
          </a:p>
          <a:p>
            <a:pPr marL="228600" indent="-228600">
              <a:buFont typeface="+mj-lt"/>
              <a:buAutoNum type="arabicPeriod"/>
            </a:pPr>
            <a:r>
              <a:rPr lang="en-US" sz="1400" baseline="0" dirty="0" smtClean="0"/>
              <a:t>MAIS </a:t>
            </a:r>
            <a:r>
              <a:rPr lang="en-US" sz="1400" baseline="0" dirty="0" err="1" smtClean="0"/>
              <a:t>si</a:t>
            </a:r>
            <a:r>
              <a:rPr lang="en-US" sz="1400" baseline="0" dirty="0" smtClean="0"/>
              <a:t> </a:t>
            </a:r>
            <a:r>
              <a:rPr lang="en-US" sz="1400" baseline="0" dirty="0" err="1" smtClean="0"/>
              <a:t>notre</a:t>
            </a:r>
            <a:r>
              <a:rPr lang="en-US" sz="1400" baseline="0" dirty="0" smtClean="0"/>
              <a:t> structure ne </a:t>
            </a:r>
            <a:r>
              <a:rPr lang="en-US" sz="1400" baseline="0" dirty="0" err="1" smtClean="0"/>
              <a:t>sert</a:t>
            </a:r>
            <a:r>
              <a:rPr lang="en-US" sz="1400" baseline="0" dirty="0" smtClean="0"/>
              <a:t> </a:t>
            </a:r>
            <a:r>
              <a:rPr lang="en-US" sz="1400" baseline="0" dirty="0" err="1" smtClean="0"/>
              <a:t>qu’elle</a:t>
            </a:r>
            <a:r>
              <a:rPr lang="en-US" sz="1400" baseline="0" dirty="0" smtClean="0"/>
              <a:t> </a:t>
            </a:r>
            <a:r>
              <a:rPr lang="en-US" sz="1400" baseline="0" dirty="0" err="1" smtClean="0"/>
              <a:t>même</a:t>
            </a:r>
            <a:r>
              <a:rPr lang="en-US" sz="1400" baseline="0" dirty="0" smtClean="0"/>
              <a:t>, nous </a:t>
            </a:r>
            <a:r>
              <a:rPr lang="en-US" sz="1400" baseline="0" dirty="0" err="1" smtClean="0"/>
              <a:t>n’avons</a:t>
            </a:r>
            <a:r>
              <a:rPr lang="en-US" sz="1400" baseline="0" dirty="0" smtClean="0"/>
              <a:t> plus </a:t>
            </a:r>
            <a:r>
              <a:rPr lang="en-US" sz="1400" baseline="0" dirty="0" err="1" smtClean="0"/>
              <a:t>qu’un</a:t>
            </a:r>
            <a:r>
              <a:rPr lang="en-US" sz="1400" baseline="0" dirty="0" smtClean="0"/>
              <a:t> </a:t>
            </a:r>
            <a:r>
              <a:rPr lang="en-US" sz="1400" b="1" baseline="0" dirty="0" err="1" smtClean="0"/>
              <a:t>bureaucratie</a:t>
            </a:r>
            <a:endParaRPr lang="fr-FR" sz="1400" b="1" baseline="0" dirty="0" smtClean="0"/>
          </a:p>
          <a:p>
            <a:pPr marL="228600" indent="-228600">
              <a:buFont typeface="+mj-lt"/>
              <a:buAutoNum type="arabicPeriod"/>
            </a:pPr>
            <a:r>
              <a:rPr lang="fr-FR" sz="1400" baseline="0" dirty="0" smtClean="0"/>
              <a:t>Notre Culture doit aussi toujours servir notre Vision et notre Mission</a:t>
            </a:r>
          </a:p>
          <a:p>
            <a:pPr marL="228600" indent="-228600">
              <a:buFont typeface="+mj-lt"/>
              <a:buAutoNum type="arabicPeriod"/>
            </a:pPr>
            <a:r>
              <a:rPr lang="fr-FR" sz="1400" baseline="0" dirty="0" smtClean="0"/>
              <a:t>Le côté gauche est ce qu’on voit – c’est le naturel</a:t>
            </a:r>
          </a:p>
          <a:p>
            <a:pPr marL="228600" indent="-228600">
              <a:buFont typeface="+mj-lt"/>
              <a:buAutoNum type="arabicPeriod"/>
            </a:pPr>
            <a:r>
              <a:rPr lang="fr-FR" sz="1400" baseline="0" dirty="0" smtClean="0"/>
              <a:t>Le côté droit est l’invisible – c’est le surnaturel</a:t>
            </a:r>
          </a:p>
          <a:p>
            <a:pPr marL="228600" indent="-228600">
              <a:buFont typeface="+mj-lt"/>
              <a:buAutoNum type="arabicPeriod"/>
            </a:pPr>
            <a:r>
              <a:rPr lang="fr-FR" sz="1400" baseline="0" dirty="0" smtClean="0"/>
              <a:t>Le naturel, dans toutes ses dimensions doit rester connecté au surnaturel</a:t>
            </a:r>
            <a:endParaRPr lang="fr-FR" sz="1400" dirty="0"/>
          </a:p>
        </p:txBody>
      </p:sp>
      <p:sp>
        <p:nvSpPr>
          <p:cNvPr id="4" name="Slide Number Placeholder 3"/>
          <p:cNvSpPr>
            <a:spLocks noGrp="1"/>
          </p:cNvSpPr>
          <p:nvPr>
            <p:ph type="sldNum" sz="quarter" idx="10"/>
          </p:nvPr>
        </p:nvSpPr>
        <p:spPr/>
        <p:txBody>
          <a:bodyPr/>
          <a:lstStyle/>
          <a:p>
            <a:fld id="{6A89B437-9CB9-4AA7-8C4C-8A7C2B8537AA}" type="slidenum">
              <a:rPr lang="fr-FR" smtClean="0"/>
              <a:pPr/>
              <a:t>14</a:t>
            </a:fld>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400" dirty="0" smtClean="0"/>
              <a:t>Pour </a:t>
            </a:r>
            <a:r>
              <a:rPr lang="en-US" sz="1400" dirty="0" err="1" smtClean="0"/>
              <a:t>prendre</a:t>
            </a:r>
            <a:r>
              <a:rPr lang="en-US" sz="1400" dirty="0" smtClean="0"/>
              <a:t> le</a:t>
            </a:r>
            <a:r>
              <a:rPr lang="en-US" sz="1400" baseline="0" dirty="0" smtClean="0"/>
              <a:t> mot </a:t>
            </a:r>
            <a:r>
              <a:rPr lang="en-US" sz="1400" b="1" baseline="0" dirty="0" smtClean="0"/>
              <a:t>Vision</a:t>
            </a:r>
            <a:r>
              <a:rPr lang="en-US" sz="1400" b="0" baseline="0" dirty="0" smtClean="0"/>
              <a:t> de plus </a:t>
            </a:r>
            <a:r>
              <a:rPr lang="en-US" sz="1400" b="0" baseline="0" dirty="0" err="1" smtClean="0"/>
              <a:t>près</a:t>
            </a:r>
            <a:r>
              <a:rPr lang="en-US" sz="1400" b="0" baseline="0" dirty="0" smtClean="0"/>
              <a:t> on </a:t>
            </a:r>
            <a:r>
              <a:rPr lang="en-US" sz="1400" b="0" baseline="0" dirty="0" err="1" smtClean="0"/>
              <a:t>peut</a:t>
            </a:r>
            <a:r>
              <a:rPr lang="en-US" sz="1400" b="0" baseline="0" dirty="0" smtClean="0"/>
              <a:t> </a:t>
            </a:r>
            <a:r>
              <a:rPr lang="en-US" sz="1400" b="0" baseline="0" dirty="0" err="1" smtClean="0"/>
              <a:t>travailler</a:t>
            </a:r>
            <a:r>
              <a:rPr lang="en-US" sz="1400" b="0" baseline="0" dirty="0" smtClean="0"/>
              <a:t> </a:t>
            </a:r>
            <a:r>
              <a:rPr lang="en-US" sz="1400" b="0" baseline="0" dirty="0" err="1" smtClean="0"/>
              <a:t>notre</a:t>
            </a:r>
            <a:r>
              <a:rPr lang="en-US" sz="1400" b="0" baseline="0" dirty="0" smtClean="0"/>
              <a:t> « quoi »:</a:t>
            </a:r>
          </a:p>
          <a:p>
            <a:endParaRPr lang="en-US" sz="1400" b="0" baseline="0" dirty="0" smtClean="0"/>
          </a:p>
          <a:p>
            <a:r>
              <a:rPr lang="fr-FR" sz="1400" dirty="0" smtClean="0"/>
              <a:t>Qu’est-ce qu’on est en train de construire ? </a:t>
            </a:r>
          </a:p>
          <a:p>
            <a:pPr marL="228600" indent="-228600">
              <a:buFont typeface="+mj-lt"/>
              <a:buAutoNum type="arabicPeriod"/>
            </a:pPr>
            <a:r>
              <a:rPr lang="en-US" sz="1400" dirty="0" err="1" smtClean="0"/>
              <a:t>Une</a:t>
            </a:r>
            <a:r>
              <a:rPr lang="en-US" sz="1400" dirty="0" smtClean="0"/>
              <a:t> </a:t>
            </a:r>
            <a:r>
              <a:rPr lang="en-US" sz="1400" dirty="0" err="1" smtClean="0"/>
              <a:t>église</a:t>
            </a:r>
            <a:r>
              <a:rPr lang="en-US" sz="1400" dirty="0" smtClean="0"/>
              <a:t> </a:t>
            </a:r>
            <a:r>
              <a:rPr lang="en-US" sz="1400" dirty="0" err="1" smtClean="0"/>
              <a:t>ou</a:t>
            </a:r>
            <a:r>
              <a:rPr lang="en-US" sz="1400" dirty="0" smtClean="0"/>
              <a:t> </a:t>
            </a:r>
            <a:r>
              <a:rPr lang="en-US" sz="1400" dirty="0" err="1" smtClean="0"/>
              <a:t>ministère</a:t>
            </a:r>
            <a:r>
              <a:rPr lang="en-US" sz="1400" dirty="0" smtClean="0"/>
              <a:t> par </a:t>
            </a:r>
            <a:r>
              <a:rPr lang="en-US" sz="1400" dirty="0" err="1" smtClean="0"/>
              <a:t>exemple</a:t>
            </a:r>
            <a:r>
              <a:rPr lang="en-US" sz="1400" dirty="0" smtClean="0"/>
              <a:t>…</a:t>
            </a:r>
            <a:br>
              <a:rPr lang="en-US" sz="1400" dirty="0" smtClean="0"/>
            </a:br>
            <a:r>
              <a:rPr lang="en-US" sz="1400" dirty="0" smtClean="0"/>
              <a:t>…</a:t>
            </a:r>
            <a:r>
              <a:rPr lang="en-US" sz="1400" dirty="0" err="1" smtClean="0"/>
              <a:t>mais</a:t>
            </a:r>
            <a:r>
              <a:rPr lang="en-US" sz="1400" dirty="0" smtClean="0"/>
              <a:t> </a:t>
            </a:r>
            <a:r>
              <a:rPr lang="en-US" sz="1400" dirty="0" err="1" smtClean="0"/>
              <a:t>quel</a:t>
            </a:r>
            <a:r>
              <a:rPr lang="en-US" sz="1400" baseline="0" dirty="0" smtClean="0"/>
              <a:t> type </a:t>
            </a:r>
            <a:r>
              <a:rPr lang="en-US" sz="1400" baseline="0" dirty="0" err="1" smtClean="0"/>
              <a:t>d’église</a:t>
            </a:r>
            <a:r>
              <a:rPr lang="en-US" sz="1400" baseline="0" dirty="0" smtClean="0"/>
              <a:t> ?</a:t>
            </a:r>
          </a:p>
          <a:p>
            <a:pPr marL="228600" indent="-228600">
              <a:buFont typeface="+mj-lt"/>
              <a:buAutoNum type="arabicPeriod"/>
            </a:pPr>
            <a:r>
              <a:rPr lang="en-US" sz="1400" baseline="0" dirty="0" err="1" smtClean="0"/>
              <a:t>Église</a:t>
            </a:r>
            <a:r>
              <a:rPr lang="en-US" sz="1400" baseline="0" dirty="0" smtClean="0"/>
              <a:t> « vertical »</a:t>
            </a:r>
          </a:p>
          <a:p>
            <a:pPr marL="228600" indent="-228600">
              <a:buFont typeface="+mj-lt"/>
              <a:buAutoNum type="arabicPeriod"/>
            </a:pPr>
            <a:r>
              <a:rPr lang="en-US" sz="1400" baseline="0" dirty="0" err="1" smtClean="0"/>
              <a:t>Où</a:t>
            </a:r>
            <a:r>
              <a:rPr lang="en-US" sz="1400" baseline="0" dirty="0" smtClean="0"/>
              <a:t> la relation avec le </a:t>
            </a:r>
            <a:r>
              <a:rPr lang="en-US" sz="1400" baseline="0" dirty="0" err="1" smtClean="0"/>
              <a:t>Père</a:t>
            </a:r>
            <a:r>
              <a:rPr lang="en-US" sz="1400" baseline="0" dirty="0" smtClean="0"/>
              <a:t> </a:t>
            </a:r>
            <a:r>
              <a:rPr lang="en-US" sz="1400" baseline="0" dirty="0" err="1" smtClean="0"/>
              <a:t>est</a:t>
            </a:r>
            <a:r>
              <a:rPr lang="en-US" sz="1400" baseline="0" dirty="0" smtClean="0"/>
              <a:t> le focus</a:t>
            </a:r>
          </a:p>
          <a:p>
            <a:pPr marL="228600" indent="-228600">
              <a:buFont typeface="+mj-lt"/>
              <a:buAutoNum type="arabicPeriod"/>
            </a:pPr>
            <a:r>
              <a:rPr lang="en-US" sz="1400" baseline="0" dirty="0" err="1" smtClean="0"/>
              <a:t>Église</a:t>
            </a:r>
            <a:r>
              <a:rPr lang="en-US" sz="1400" baseline="0" dirty="0" smtClean="0"/>
              <a:t> « </a:t>
            </a:r>
            <a:r>
              <a:rPr lang="en-US" sz="1400" baseline="0" dirty="0" err="1" smtClean="0"/>
              <a:t>horizonale</a:t>
            </a:r>
            <a:r>
              <a:rPr lang="en-US" sz="1400" baseline="0" dirty="0" smtClean="0"/>
              <a:t> »</a:t>
            </a:r>
          </a:p>
          <a:p>
            <a:pPr marL="228600" indent="-228600">
              <a:buFont typeface="+mj-lt"/>
              <a:buAutoNum type="arabicPeriod"/>
            </a:pPr>
            <a:r>
              <a:rPr lang="en-US" sz="1400" baseline="0" dirty="0" err="1" smtClean="0"/>
              <a:t>C’est</a:t>
            </a:r>
            <a:r>
              <a:rPr lang="en-US" sz="1400" baseline="0" dirty="0" smtClean="0"/>
              <a:t> à dire « </a:t>
            </a:r>
            <a:r>
              <a:rPr lang="en-US" sz="1400" baseline="0" dirty="0" err="1" smtClean="0"/>
              <a:t>l’église</a:t>
            </a:r>
            <a:r>
              <a:rPr lang="en-US" sz="1400" baseline="0" dirty="0" smtClean="0"/>
              <a:t> </a:t>
            </a:r>
            <a:r>
              <a:rPr lang="en-US" sz="1400" baseline="0" dirty="0" err="1" smtClean="0"/>
              <a:t>familliale</a:t>
            </a:r>
            <a:r>
              <a:rPr lang="en-US" sz="1400" baseline="0" dirty="0" smtClean="0"/>
              <a:t> »</a:t>
            </a:r>
          </a:p>
          <a:p>
            <a:pPr marL="228600" indent="-228600">
              <a:buFont typeface="+mj-lt"/>
              <a:buAutoNum type="arabicPeriod"/>
            </a:pPr>
            <a:r>
              <a:rPr lang="en-US" sz="1400" baseline="0" dirty="0" err="1" smtClean="0"/>
              <a:t>Mais</a:t>
            </a:r>
            <a:r>
              <a:rPr lang="en-US" sz="1400" baseline="0" dirty="0" smtClean="0"/>
              <a:t> le monde </a:t>
            </a:r>
            <a:r>
              <a:rPr lang="en-US" sz="1400" baseline="0" dirty="0" err="1" smtClean="0"/>
              <a:t>perdu</a:t>
            </a:r>
            <a:r>
              <a:rPr lang="en-US" sz="1400" baseline="0" dirty="0" smtClean="0"/>
              <a:t> </a:t>
            </a:r>
            <a:r>
              <a:rPr lang="en-US" sz="1400" baseline="0" dirty="0" err="1" smtClean="0"/>
              <a:t>alors</a:t>
            </a:r>
            <a:r>
              <a:rPr lang="en-US" sz="1400" baseline="0" dirty="0" smtClean="0"/>
              <a:t> ?</a:t>
            </a:r>
          </a:p>
          <a:p>
            <a:pPr marL="228600" indent="-228600">
              <a:buFont typeface="+mj-lt"/>
              <a:buAutoNum type="arabicPeriod"/>
            </a:pPr>
            <a:r>
              <a:rPr lang="en-US" sz="1400" baseline="0" dirty="0" err="1" smtClean="0"/>
              <a:t>Voilà</a:t>
            </a:r>
            <a:r>
              <a:rPr lang="en-US" sz="1400" baseline="0" dirty="0" smtClean="0"/>
              <a:t>  « </a:t>
            </a:r>
            <a:r>
              <a:rPr lang="en-US" sz="1400" baseline="0" dirty="0" err="1" smtClean="0"/>
              <a:t>église</a:t>
            </a:r>
            <a:r>
              <a:rPr lang="en-US" sz="1400" baseline="0" dirty="0" smtClean="0"/>
              <a:t> </a:t>
            </a:r>
            <a:r>
              <a:rPr lang="en-US" sz="1400" baseline="0" dirty="0" err="1" smtClean="0"/>
              <a:t>évangélique</a:t>
            </a:r>
            <a:r>
              <a:rPr lang="en-US" sz="1400" baseline="0" dirty="0" smtClean="0"/>
              <a:t> »</a:t>
            </a:r>
          </a:p>
          <a:p>
            <a:pPr marL="228600" indent="-228600">
              <a:buFont typeface="+mj-lt"/>
              <a:buAutoNum type="arabicPeriod"/>
            </a:pPr>
            <a:r>
              <a:rPr lang="en-US" sz="1400" dirty="0" smtClean="0"/>
              <a:t>Et </a:t>
            </a:r>
            <a:r>
              <a:rPr lang="en-US" sz="1400" dirty="0" err="1" smtClean="0"/>
              <a:t>si</a:t>
            </a:r>
            <a:r>
              <a:rPr lang="en-US" sz="1400" dirty="0" smtClean="0"/>
              <a:t> on </a:t>
            </a:r>
            <a:r>
              <a:rPr lang="en-US" sz="1400" dirty="0" err="1" smtClean="0"/>
              <a:t>cherche</a:t>
            </a:r>
            <a:r>
              <a:rPr lang="en-US" sz="1400" dirty="0" smtClean="0"/>
              <a:t> à:</a:t>
            </a:r>
          </a:p>
          <a:p>
            <a:pPr marL="685800" lvl="1" indent="-228600">
              <a:buFont typeface="+mj-lt"/>
              <a:buAutoNum type="arabicPeriod"/>
            </a:pPr>
            <a:r>
              <a:rPr lang="en-US" sz="1400" dirty="0" err="1" smtClean="0"/>
              <a:t>Focaliser</a:t>
            </a:r>
            <a:r>
              <a:rPr lang="en-US" sz="1400" baseline="0" dirty="0" smtClean="0"/>
              <a:t> </a:t>
            </a:r>
            <a:r>
              <a:rPr lang="en-US" sz="1400" baseline="0" dirty="0" err="1" smtClean="0"/>
              <a:t>sur</a:t>
            </a:r>
            <a:r>
              <a:rPr lang="en-US" sz="1400" baseline="0" dirty="0" smtClean="0"/>
              <a:t> Sa </a:t>
            </a:r>
            <a:r>
              <a:rPr lang="en-US" sz="1400" baseline="0" dirty="0" err="1" smtClean="0"/>
              <a:t>Présence</a:t>
            </a:r>
            <a:endParaRPr lang="en-US" sz="1400" baseline="0" dirty="0" smtClean="0"/>
          </a:p>
          <a:p>
            <a:pPr marL="685800" lvl="1" indent="-228600">
              <a:buFont typeface="+mj-lt"/>
              <a:buAutoNum type="arabicPeriod"/>
            </a:pPr>
            <a:r>
              <a:rPr lang="en-US" sz="1400" baseline="0" dirty="0" err="1" smtClean="0"/>
              <a:t>S’aimer</a:t>
            </a:r>
            <a:r>
              <a:rPr lang="en-US" sz="1400" baseline="0" dirty="0" smtClean="0"/>
              <a:t> et vivre en </a:t>
            </a:r>
            <a:r>
              <a:rPr lang="en-US" sz="1400" baseline="0" dirty="0" err="1" smtClean="0"/>
              <a:t>famille</a:t>
            </a:r>
            <a:endParaRPr lang="en-US" sz="1400" baseline="0" dirty="0" smtClean="0"/>
          </a:p>
          <a:p>
            <a:pPr marL="685800" lvl="1" indent="-228600">
              <a:buFont typeface="+mj-lt"/>
              <a:buAutoNum type="arabicPeriod"/>
            </a:pPr>
            <a:r>
              <a:rPr lang="en-US" sz="1400" baseline="0" dirty="0" err="1" smtClean="0"/>
              <a:t>Toucher</a:t>
            </a:r>
            <a:r>
              <a:rPr lang="en-US" sz="1400" baseline="0" dirty="0" smtClean="0"/>
              <a:t> la </a:t>
            </a:r>
            <a:r>
              <a:rPr lang="en-US" sz="1400" baseline="0" dirty="0" err="1" smtClean="0"/>
              <a:t>société</a:t>
            </a:r>
            <a:r>
              <a:rPr lang="en-US" sz="1400" baseline="0" dirty="0" smtClean="0"/>
              <a:t> </a:t>
            </a:r>
            <a:r>
              <a:rPr lang="en-US" sz="1400" baseline="0" dirty="0" err="1" smtClean="0"/>
              <a:t>dans</a:t>
            </a:r>
            <a:r>
              <a:rPr lang="en-US" sz="1400" baseline="0" dirty="0" smtClean="0"/>
              <a:t> </a:t>
            </a:r>
            <a:r>
              <a:rPr lang="en-US" sz="1400" baseline="0" dirty="0" err="1" smtClean="0"/>
              <a:t>toutes</a:t>
            </a:r>
            <a:r>
              <a:rPr lang="en-US" sz="1400" baseline="0" dirty="0" smtClean="0"/>
              <a:t> </a:t>
            </a:r>
            <a:r>
              <a:rPr lang="en-US" sz="1400" baseline="0" dirty="0" err="1" smtClean="0"/>
              <a:t>ses</a:t>
            </a:r>
            <a:r>
              <a:rPr lang="en-US" sz="1400" baseline="0" dirty="0" smtClean="0"/>
              <a:t> dimensions</a:t>
            </a:r>
          </a:p>
          <a:p>
            <a:pPr marL="685800" lvl="1" indent="-228600">
              <a:buFont typeface="+mj-lt"/>
              <a:buAutoNum type="arabicPeriod"/>
            </a:pPr>
            <a:r>
              <a:rPr lang="en-US" sz="1400" baseline="0" dirty="0" smtClean="0"/>
              <a:t>Former des disciples et les </a:t>
            </a:r>
            <a:r>
              <a:rPr lang="en-US" sz="1400" baseline="0" dirty="0" err="1" smtClean="0"/>
              <a:t>envoyer</a:t>
            </a:r>
            <a:r>
              <a:rPr lang="en-US" sz="1400" baseline="0" dirty="0" smtClean="0"/>
              <a:t> </a:t>
            </a:r>
            <a:r>
              <a:rPr lang="en-US" sz="1400" baseline="0" dirty="0" err="1" smtClean="0"/>
              <a:t>dans</a:t>
            </a:r>
            <a:r>
              <a:rPr lang="en-US" sz="1400" baseline="0" dirty="0" smtClean="0"/>
              <a:t> le monde</a:t>
            </a:r>
          </a:p>
          <a:p>
            <a:pPr marL="228600" lvl="0" indent="-228600">
              <a:buFont typeface="+mj-lt"/>
              <a:buAutoNum type="arabicPeriod"/>
            </a:pPr>
            <a:r>
              <a:rPr lang="en-US" sz="1400" baseline="0" dirty="0" err="1" smtClean="0"/>
              <a:t>Voici</a:t>
            </a:r>
            <a:r>
              <a:rPr lang="en-US" sz="1400" baseline="0" dirty="0" smtClean="0"/>
              <a:t> la « </a:t>
            </a:r>
            <a:r>
              <a:rPr lang="en-US" sz="1400" baseline="0" dirty="0" err="1" smtClean="0"/>
              <a:t>maison</a:t>
            </a:r>
            <a:r>
              <a:rPr lang="en-US" sz="1400" baseline="0" dirty="0" smtClean="0"/>
              <a:t> </a:t>
            </a:r>
            <a:r>
              <a:rPr lang="en-US" sz="1400" baseline="0" dirty="0" err="1" smtClean="0"/>
              <a:t>apostolique</a:t>
            </a:r>
            <a:r>
              <a:rPr lang="en-US" sz="1400" baseline="0" dirty="0" smtClean="0"/>
              <a:t> »</a:t>
            </a:r>
          </a:p>
          <a:p>
            <a:pPr marL="228600" lvl="0" indent="-228600">
              <a:buFont typeface="+mj-lt"/>
              <a:buAutoNum type="arabicPeriod"/>
            </a:pPr>
            <a:r>
              <a:rPr lang="en-US" sz="1400" baseline="0" dirty="0" smtClean="0"/>
              <a:t>MAIS tout </a:t>
            </a:r>
            <a:r>
              <a:rPr lang="en-US" sz="1400" baseline="0" dirty="0" err="1" smtClean="0"/>
              <a:t>ça</a:t>
            </a:r>
            <a:r>
              <a:rPr lang="en-US" sz="1400" baseline="0" dirty="0" smtClean="0"/>
              <a:t> </a:t>
            </a:r>
            <a:r>
              <a:rPr lang="en-US" sz="1400" baseline="0" dirty="0" err="1" smtClean="0"/>
              <a:t>peut</a:t>
            </a:r>
            <a:r>
              <a:rPr lang="en-US" sz="1400" baseline="0" dirty="0" smtClean="0"/>
              <a:t> </a:t>
            </a:r>
            <a:r>
              <a:rPr lang="en-US" sz="1400" baseline="0" dirty="0" err="1" smtClean="0"/>
              <a:t>être</a:t>
            </a:r>
            <a:r>
              <a:rPr lang="en-US" sz="1400" baseline="0" dirty="0" smtClean="0"/>
              <a:t> </a:t>
            </a:r>
            <a:r>
              <a:rPr lang="en-US" sz="1400" b="1" baseline="0" dirty="0" err="1" smtClean="0"/>
              <a:t>servi</a:t>
            </a:r>
            <a:r>
              <a:rPr lang="en-US" sz="1400" b="1" baseline="0" dirty="0" smtClean="0"/>
              <a:t> </a:t>
            </a:r>
            <a:r>
              <a:rPr lang="en-US" sz="1400" b="0" baseline="0" dirty="0" smtClean="0"/>
              <a:t>par </a:t>
            </a:r>
            <a:r>
              <a:rPr lang="en-US" sz="1400" b="0" baseline="0" dirty="0" err="1" smtClean="0"/>
              <a:t>notre</a:t>
            </a:r>
            <a:r>
              <a:rPr lang="en-US" sz="1400" b="0" baseline="0" dirty="0" smtClean="0"/>
              <a:t> </a:t>
            </a:r>
            <a:r>
              <a:rPr lang="en-US" sz="1400" b="1" baseline="0" dirty="0" smtClean="0"/>
              <a:t>structure</a:t>
            </a:r>
          </a:p>
          <a:p>
            <a:pPr marL="228600" lvl="0" indent="-228600">
              <a:buFont typeface="+mj-lt"/>
              <a:buAutoNum type="arabicPeriod"/>
            </a:pPr>
            <a:r>
              <a:rPr lang="en-US" sz="1400" b="0" baseline="0" dirty="0" smtClean="0"/>
              <a:t>On </a:t>
            </a:r>
            <a:r>
              <a:rPr lang="en-US" sz="1400" b="0" baseline="0" dirty="0" err="1" smtClean="0"/>
              <a:t>peut</a:t>
            </a:r>
            <a:r>
              <a:rPr lang="en-US" sz="1400" b="0" baseline="0" dirty="0" smtClean="0"/>
              <a:t> </a:t>
            </a:r>
            <a:r>
              <a:rPr lang="en-US" sz="1400" b="0" baseline="0" dirty="0" err="1" smtClean="0"/>
              <a:t>avoir</a:t>
            </a:r>
            <a:r>
              <a:rPr lang="en-US" sz="1400" b="0" baseline="0" dirty="0" smtClean="0"/>
              <a:t> des </a:t>
            </a:r>
            <a:r>
              <a:rPr lang="en-US" sz="1400" b="0" baseline="0" dirty="0" err="1" smtClean="0"/>
              <a:t>domaine</a:t>
            </a:r>
            <a:r>
              <a:rPr lang="en-US" sz="1400" b="0" baseline="0" dirty="0" smtClean="0"/>
              <a:t> de </a:t>
            </a:r>
            <a:r>
              <a:rPr lang="en-US" sz="1400" b="0" baseline="0" dirty="0" err="1" smtClean="0"/>
              <a:t>gestion</a:t>
            </a:r>
            <a:r>
              <a:rPr lang="en-US" sz="1400" b="0" baseline="0" dirty="0" smtClean="0"/>
              <a:t> qui </a:t>
            </a:r>
            <a:r>
              <a:rPr lang="en-US" sz="1400" b="0" baseline="0" dirty="0" err="1" smtClean="0"/>
              <a:t>s’alignent</a:t>
            </a:r>
            <a:r>
              <a:rPr lang="en-US" sz="1400" b="0" baseline="0" dirty="0" smtClean="0"/>
              <a:t> avec </a:t>
            </a:r>
            <a:r>
              <a:rPr lang="en-US" sz="1400" b="0" baseline="0" dirty="0" err="1" smtClean="0"/>
              <a:t>nos</a:t>
            </a:r>
            <a:r>
              <a:rPr lang="en-US" sz="1400" b="0" baseline="0" dirty="0" smtClean="0"/>
              <a:t> focus</a:t>
            </a:r>
          </a:p>
          <a:p>
            <a:pPr marL="228600" lvl="0" indent="-228600">
              <a:buFont typeface="+mj-lt"/>
              <a:buAutoNum type="arabicPeriod"/>
            </a:pPr>
            <a:r>
              <a:rPr lang="en-US" sz="1400" b="0" baseline="0" dirty="0" smtClean="0"/>
              <a:t>Par </a:t>
            </a:r>
            <a:r>
              <a:rPr lang="en-US" sz="1400" b="0" baseline="0" dirty="0" err="1" smtClean="0"/>
              <a:t>exemple</a:t>
            </a:r>
            <a:r>
              <a:rPr lang="en-US" sz="1400" b="0" baseline="0" dirty="0" smtClean="0"/>
              <a:t> : </a:t>
            </a:r>
            <a:r>
              <a:rPr lang="en-US" sz="1400" b="0" baseline="0" dirty="0" err="1" smtClean="0"/>
              <a:t>une</a:t>
            </a:r>
            <a:r>
              <a:rPr lang="en-US" sz="1400" b="0" baseline="0" dirty="0" smtClean="0"/>
              <a:t> </a:t>
            </a:r>
            <a:r>
              <a:rPr lang="en-US" sz="1400" b="0" baseline="0" dirty="0" err="1" smtClean="0"/>
              <a:t>équipe</a:t>
            </a:r>
            <a:r>
              <a:rPr lang="en-US" sz="1400" b="0" baseline="0" dirty="0" smtClean="0"/>
              <a:t> qui </a:t>
            </a:r>
            <a:r>
              <a:rPr lang="en-US" sz="1400" b="0" baseline="0" dirty="0" err="1" smtClean="0"/>
              <a:t>gère</a:t>
            </a:r>
            <a:r>
              <a:rPr lang="en-US" sz="1400" b="0" baseline="0" dirty="0" smtClean="0"/>
              <a:t> la </a:t>
            </a:r>
            <a:r>
              <a:rPr lang="en-US" sz="1400" b="0" baseline="0" dirty="0" err="1" smtClean="0"/>
              <a:t>louange</a:t>
            </a:r>
            <a:r>
              <a:rPr lang="en-US" sz="1400" b="0" baseline="0" dirty="0" smtClean="0"/>
              <a:t>, le </a:t>
            </a:r>
            <a:r>
              <a:rPr lang="en-US" sz="1400" b="0" baseline="0" dirty="0" err="1" smtClean="0"/>
              <a:t>prophétique</a:t>
            </a:r>
            <a:r>
              <a:rPr lang="en-US" sz="1400" b="0" baseline="0" dirty="0" smtClean="0"/>
              <a:t>, </a:t>
            </a:r>
            <a:r>
              <a:rPr lang="en-US" sz="1400" b="0" baseline="0" dirty="0" err="1" smtClean="0"/>
              <a:t>l’intercession</a:t>
            </a:r>
            <a:r>
              <a:rPr lang="en-US" sz="1400" b="0" baseline="0" dirty="0" smtClean="0"/>
              <a:t>, et la formation des disciples dedans</a:t>
            </a:r>
          </a:p>
          <a:p>
            <a:pPr marL="228600" lvl="0" indent="-228600">
              <a:buFont typeface="+mj-lt"/>
              <a:buAutoNum type="arabicPeriod"/>
            </a:pPr>
            <a:r>
              <a:rPr lang="en-US" sz="1400" b="0" baseline="0" dirty="0" err="1" smtClean="0"/>
              <a:t>Une</a:t>
            </a:r>
            <a:r>
              <a:rPr lang="en-US" sz="1400" b="0" baseline="0" dirty="0" smtClean="0"/>
              <a:t> </a:t>
            </a:r>
            <a:r>
              <a:rPr lang="en-US" sz="1400" b="0" baseline="0" dirty="0" err="1" smtClean="0"/>
              <a:t>équipe</a:t>
            </a:r>
            <a:r>
              <a:rPr lang="en-US" sz="1400" b="0" baseline="0" dirty="0" smtClean="0"/>
              <a:t> </a:t>
            </a:r>
            <a:r>
              <a:rPr lang="en-US" sz="1400" b="0" baseline="0" dirty="0" err="1" smtClean="0"/>
              <a:t>pastorale</a:t>
            </a:r>
            <a:r>
              <a:rPr lang="en-US" sz="1400" b="0" baseline="0" dirty="0" smtClean="0"/>
              <a:t> qui se </a:t>
            </a:r>
            <a:r>
              <a:rPr lang="en-US" sz="1400" b="0" baseline="0" dirty="0" err="1" smtClean="0"/>
              <a:t>focalise</a:t>
            </a:r>
            <a:r>
              <a:rPr lang="en-US" sz="1400" b="0" baseline="0" dirty="0" smtClean="0"/>
              <a:t> </a:t>
            </a:r>
            <a:r>
              <a:rPr lang="en-US" sz="1400" b="0" baseline="0" dirty="0" err="1" smtClean="0"/>
              <a:t>sur</a:t>
            </a:r>
            <a:r>
              <a:rPr lang="en-US" sz="1400" b="0" baseline="0" dirty="0" smtClean="0"/>
              <a:t> la santé de </a:t>
            </a:r>
            <a:r>
              <a:rPr lang="en-US" sz="1400" b="0" baseline="0" dirty="0" err="1" smtClean="0"/>
              <a:t>nos</a:t>
            </a:r>
            <a:r>
              <a:rPr lang="en-US" sz="1400" b="0" baseline="0" dirty="0" smtClean="0"/>
              <a:t> </a:t>
            </a:r>
            <a:r>
              <a:rPr lang="en-US" sz="1400" b="0" baseline="0" dirty="0" err="1" smtClean="0"/>
              <a:t>cœurs</a:t>
            </a:r>
            <a:r>
              <a:rPr lang="en-US" sz="1400" b="0" baseline="0" dirty="0" smtClean="0"/>
              <a:t> et </a:t>
            </a:r>
            <a:r>
              <a:rPr lang="en-US" sz="1400" b="0" baseline="0" dirty="0" err="1" smtClean="0"/>
              <a:t>nos</a:t>
            </a:r>
            <a:r>
              <a:rPr lang="en-US" sz="1400" b="0" baseline="0" dirty="0" smtClean="0"/>
              <a:t> </a:t>
            </a:r>
            <a:r>
              <a:rPr lang="en-US" sz="1400" b="0" baseline="0" dirty="0" err="1" smtClean="0"/>
              <a:t>rélations</a:t>
            </a:r>
            <a:r>
              <a:rPr lang="en-US" sz="1400" b="0" baseline="0" dirty="0" smtClean="0"/>
              <a:t> et qui </a:t>
            </a:r>
            <a:r>
              <a:rPr lang="en-US" sz="1400" b="0" baseline="0" dirty="0" err="1" smtClean="0"/>
              <a:t>forme</a:t>
            </a:r>
            <a:r>
              <a:rPr lang="en-US" sz="1400" b="0" baseline="0" dirty="0" smtClean="0"/>
              <a:t> des disciples dedans</a:t>
            </a:r>
          </a:p>
          <a:p>
            <a:pPr marL="228600" lvl="0" indent="-228600">
              <a:buFont typeface="+mj-lt"/>
              <a:buAutoNum type="arabicPeriod"/>
            </a:pPr>
            <a:r>
              <a:rPr lang="en-US" sz="1400" b="0" baseline="0" dirty="0" err="1" smtClean="0"/>
              <a:t>Une</a:t>
            </a:r>
            <a:r>
              <a:rPr lang="en-US" sz="1400" b="0" baseline="0" dirty="0" smtClean="0"/>
              <a:t> </a:t>
            </a:r>
            <a:r>
              <a:rPr lang="en-US" sz="1400" b="0" baseline="0" dirty="0" err="1" smtClean="0"/>
              <a:t>équipe</a:t>
            </a:r>
            <a:r>
              <a:rPr lang="en-US" sz="1400" b="0" baseline="0" dirty="0" smtClean="0"/>
              <a:t> </a:t>
            </a:r>
            <a:r>
              <a:rPr lang="en-US" sz="1400" b="0" baseline="0" dirty="0" err="1" smtClean="0"/>
              <a:t>d’évangelisme</a:t>
            </a:r>
            <a:r>
              <a:rPr lang="en-US" sz="1400" b="0" baseline="0" dirty="0" smtClean="0"/>
              <a:t> qui </a:t>
            </a:r>
            <a:r>
              <a:rPr lang="en-US" sz="1400" b="0" baseline="0" dirty="0" err="1" smtClean="0"/>
              <a:t>s’occupe</a:t>
            </a:r>
            <a:r>
              <a:rPr lang="en-US" sz="1400" b="0" baseline="0" dirty="0" smtClean="0"/>
              <a:t> de la </a:t>
            </a:r>
            <a:r>
              <a:rPr lang="en-US" sz="1400" b="0" baseline="0" dirty="0" err="1" smtClean="0"/>
              <a:t>gestion</a:t>
            </a:r>
            <a:r>
              <a:rPr lang="en-US" sz="1400" b="0" baseline="0" dirty="0" smtClean="0"/>
              <a:t> de </a:t>
            </a:r>
            <a:r>
              <a:rPr lang="en-US" sz="1400" b="0" baseline="0" dirty="0" err="1" smtClean="0"/>
              <a:t>notre</a:t>
            </a:r>
            <a:r>
              <a:rPr lang="en-US" sz="1400" b="0" baseline="0" dirty="0" smtClean="0"/>
              <a:t> focus à </a:t>
            </a:r>
            <a:r>
              <a:rPr lang="en-US" sz="1400" b="0" baseline="0" dirty="0" err="1" smtClean="0"/>
              <a:t>partager</a:t>
            </a:r>
            <a:r>
              <a:rPr lang="en-US" sz="1400" b="0" baseline="0" dirty="0" smtClean="0"/>
              <a:t> la </a:t>
            </a:r>
            <a:r>
              <a:rPr lang="en-US" sz="1400" b="0" baseline="0" dirty="0" err="1" smtClean="0"/>
              <a:t>bonne</a:t>
            </a:r>
            <a:r>
              <a:rPr lang="en-US" sz="1400" b="0" baseline="0" dirty="0" smtClean="0"/>
              <a:t> nouvelle et qui </a:t>
            </a:r>
            <a:r>
              <a:rPr lang="en-US" sz="1400" b="0" baseline="0" dirty="0" err="1" smtClean="0"/>
              <a:t>forme</a:t>
            </a:r>
            <a:r>
              <a:rPr lang="en-US" sz="1400" b="0" baseline="0" dirty="0" smtClean="0"/>
              <a:t> des disciples dedans</a:t>
            </a:r>
          </a:p>
          <a:p>
            <a:pPr marL="228600" lvl="0" indent="-228600">
              <a:buFont typeface="+mj-lt"/>
              <a:buAutoNum type="arabicPeriod"/>
            </a:pPr>
            <a:r>
              <a:rPr lang="en-US" sz="1400" b="0" baseline="0" dirty="0" err="1" smtClean="0"/>
              <a:t>Une</a:t>
            </a:r>
            <a:r>
              <a:rPr lang="en-US" sz="1400" b="0" baseline="0" dirty="0" smtClean="0"/>
              <a:t> </a:t>
            </a:r>
            <a:r>
              <a:rPr lang="en-US" sz="1400" b="0" baseline="0" dirty="0" err="1" smtClean="0"/>
              <a:t>équipe</a:t>
            </a:r>
            <a:r>
              <a:rPr lang="en-US" sz="1400" b="0" baseline="0" dirty="0" smtClean="0"/>
              <a:t> de </a:t>
            </a:r>
            <a:r>
              <a:rPr lang="en-US" sz="1400" b="0" baseline="0" dirty="0" err="1" smtClean="0"/>
              <a:t>gestion</a:t>
            </a:r>
            <a:r>
              <a:rPr lang="en-US" sz="1400" b="0" baseline="0" dirty="0" smtClean="0"/>
              <a:t> et administration </a:t>
            </a:r>
            <a:r>
              <a:rPr lang="en-US" sz="1400" b="0" baseline="0" dirty="0" err="1" smtClean="0"/>
              <a:t>générale</a:t>
            </a:r>
            <a:r>
              <a:rPr lang="en-US" sz="1400" b="0" baseline="0" dirty="0" smtClean="0"/>
              <a:t> </a:t>
            </a:r>
            <a:r>
              <a:rPr lang="en-US" sz="1400" b="0" baseline="0" dirty="0" err="1" smtClean="0"/>
              <a:t>dans</a:t>
            </a:r>
            <a:r>
              <a:rPr lang="en-US" sz="1400" b="0" baseline="0" dirty="0" smtClean="0"/>
              <a:t> </a:t>
            </a:r>
            <a:r>
              <a:rPr lang="en-US" sz="1400" b="0" baseline="0" dirty="0" err="1" smtClean="0"/>
              <a:t>l’église</a:t>
            </a:r>
            <a:r>
              <a:rPr lang="en-US" sz="1400" b="0" baseline="0" dirty="0" smtClean="0"/>
              <a:t> qui </a:t>
            </a:r>
            <a:r>
              <a:rPr lang="en-US" sz="1400" b="0" baseline="0" dirty="0" err="1" smtClean="0"/>
              <a:t>sert</a:t>
            </a:r>
            <a:r>
              <a:rPr lang="en-US" sz="1400" b="0" baseline="0" dirty="0" smtClean="0"/>
              <a:t> les </a:t>
            </a:r>
            <a:r>
              <a:rPr lang="en-US" sz="1400" b="0" baseline="0" dirty="0" err="1" smtClean="0"/>
              <a:t>autres</a:t>
            </a:r>
            <a:r>
              <a:rPr lang="en-US" sz="1400" b="0" baseline="0" dirty="0" smtClean="0"/>
              <a:t> </a:t>
            </a:r>
            <a:r>
              <a:rPr lang="en-US" sz="1400" b="0" baseline="0" dirty="0" err="1" smtClean="0"/>
              <a:t>domaines</a:t>
            </a:r>
            <a:r>
              <a:rPr lang="en-US" sz="1400" b="0" baseline="0" dirty="0" smtClean="0"/>
              <a:t> </a:t>
            </a:r>
            <a:r>
              <a:rPr lang="en-US" sz="1400" b="0" baseline="0" dirty="0" err="1" smtClean="0"/>
              <a:t>aussi</a:t>
            </a:r>
            <a:endParaRPr lang="en-US" sz="1400" b="0" dirty="0" smtClean="0"/>
          </a:p>
          <a:p>
            <a:pPr marL="228600" indent="-228600">
              <a:buFont typeface="+mj-lt"/>
              <a:buAutoNum type="arabicPeriod"/>
            </a:pPr>
            <a:endParaRPr lang="fr-FR" sz="1400" dirty="0" smtClean="0"/>
          </a:p>
          <a:p>
            <a:endParaRPr lang="fr-FR" sz="1400" dirty="0"/>
          </a:p>
        </p:txBody>
      </p:sp>
      <p:sp>
        <p:nvSpPr>
          <p:cNvPr id="4" name="Slide Number Placeholder 3"/>
          <p:cNvSpPr>
            <a:spLocks noGrp="1"/>
          </p:cNvSpPr>
          <p:nvPr>
            <p:ph type="sldNum" sz="quarter" idx="10"/>
          </p:nvPr>
        </p:nvSpPr>
        <p:spPr/>
        <p:txBody>
          <a:bodyPr/>
          <a:lstStyle/>
          <a:p>
            <a:fld id="{6A89B437-9CB9-4AA7-8C4C-8A7C2B8537AA}" type="slidenum">
              <a:rPr lang="fr-FR" smtClean="0"/>
              <a:pPr/>
              <a:t>15</a:t>
            </a:fld>
            <a:endParaRPr 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fr-FR" sz="1400" dirty="0" smtClean="0"/>
              <a:t>Voilà des beau concepts</a:t>
            </a:r>
          </a:p>
          <a:p>
            <a:pPr marL="228600" indent="-228600">
              <a:buFont typeface="+mj-lt"/>
              <a:buAutoNum type="arabicPeriod"/>
            </a:pPr>
            <a:r>
              <a:rPr lang="fr-FR" sz="1400" dirty="0" smtClean="0"/>
              <a:t>Comment les connecter avec notre vécu ?</a:t>
            </a:r>
          </a:p>
          <a:p>
            <a:pPr marL="228600" indent="-228600">
              <a:buFont typeface="+mj-lt"/>
              <a:buAutoNum type="arabicPeriod"/>
            </a:pPr>
            <a:r>
              <a:rPr lang="fr-FR" sz="1400" dirty="0" smtClean="0"/>
              <a:t>Étape par étape nous étions guidés </a:t>
            </a:r>
            <a:br>
              <a:rPr lang="fr-FR" sz="1400" dirty="0" smtClean="0"/>
            </a:br>
            <a:r>
              <a:rPr lang="fr-FR" sz="1400" dirty="0" smtClean="0"/>
              <a:t/>
            </a:r>
            <a:br>
              <a:rPr lang="fr-FR" sz="1400" dirty="0" smtClean="0"/>
            </a:br>
            <a:r>
              <a:rPr lang="fr-FR" sz="1400" dirty="0" smtClean="0"/>
              <a:t>et voici le processus…</a:t>
            </a:r>
            <a:endParaRPr lang="fr-FR" sz="1400" dirty="0"/>
          </a:p>
        </p:txBody>
      </p:sp>
      <p:sp>
        <p:nvSpPr>
          <p:cNvPr id="4" name="Slide Number Placeholder 3"/>
          <p:cNvSpPr>
            <a:spLocks noGrp="1"/>
          </p:cNvSpPr>
          <p:nvPr>
            <p:ph type="sldNum" sz="quarter" idx="10"/>
          </p:nvPr>
        </p:nvSpPr>
        <p:spPr/>
        <p:txBody>
          <a:bodyPr/>
          <a:lstStyle/>
          <a:p>
            <a:fld id="{6A89B437-9CB9-4AA7-8C4C-8A7C2B8537AA}" type="slidenum">
              <a:rPr lang="fr-FR" smtClean="0"/>
              <a:pPr/>
              <a:t>16</a:t>
            </a:fld>
            <a:endParaRPr lang="fr-F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fr-FR" sz="1400" dirty="0" smtClean="0"/>
              <a:t>Voici cette grande</a:t>
            </a:r>
            <a:r>
              <a:rPr lang="fr-FR" sz="1400" baseline="0" dirty="0" smtClean="0"/>
              <a:t> charte on allait remplir au </a:t>
            </a:r>
            <a:r>
              <a:rPr lang="fr-FR" sz="1400" baseline="0" dirty="0" err="1" smtClean="0"/>
              <a:t>fûr</a:t>
            </a:r>
            <a:r>
              <a:rPr lang="fr-FR" sz="1400" baseline="0" dirty="0" smtClean="0"/>
              <a:t> et à mesure</a:t>
            </a:r>
          </a:p>
          <a:p>
            <a:pPr>
              <a:buFont typeface="Arial" pitchFamily="34" charset="0"/>
              <a:buNone/>
            </a:pPr>
            <a:endParaRPr lang="en-US" sz="1400" baseline="0" dirty="0" smtClean="0"/>
          </a:p>
          <a:p>
            <a:pPr>
              <a:buFont typeface="Arial" pitchFamily="34" charset="0"/>
              <a:buNone/>
            </a:pPr>
            <a:r>
              <a:rPr lang="en-US" sz="1400" baseline="0" dirty="0" err="1" smtClean="0"/>
              <a:t>Ainsi</a:t>
            </a:r>
            <a:r>
              <a:rPr lang="en-US" sz="1400" baseline="0" dirty="0" smtClean="0"/>
              <a:t> </a:t>
            </a:r>
            <a:r>
              <a:rPr lang="en-US" sz="1400" baseline="0" dirty="0" err="1" smtClean="0"/>
              <a:t>que</a:t>
            </a:r>
            <a:r>
              <a:rPr lang="en-US" sz="1400" baseline="0" dirty="0" smtClean="0"/>
              <a:t> </a:t>
            </a:r>
            <a:r>
              <a:rPr lang="en-US" sz="1400" baseline="0" dirty="0" err="1" smtClean="0"/>
              <a:t>toutes</a:t>
            </a:r>
            <a:r>
              <a:rPr lang="en-US" sz="1400" baseline="0" dirty="0" smtClean="0"/>
              <a:t> </a:t>
            </a:r>
            <a:r>
              <a:rPr lang="en-US" sz="1400" baseline="0" dirty="0" err="1" smtClean="0"/>
              <a:t>ces</a:t>
            </a:r>
            <a:r>
              <a:rPr lang="en-US" sz="1400" baseline="0" dirty="0" smtClean="0"/>
              <a:t> cases à </a:t>
            </a:r>
            <a:r>
              <a:rPr lang="en-US" sz="1400" baseline="0" dirty="0" err="1" smtClean="0"/>
              <a:t>remplir</a:t>
            </a:r>
            <a:r>
              <a:rPr lang="en-US" sz="1400" baseline="0" dirty="0" smtClean="0"/>
              <a:t> en </a:t>
            </a:r>
            <a:r>
              <a:rPr lang="en-US" sz="1400" baseline="0" dirty="0" err="1" smtClean="0"/>
              <a:t>détail</a:t>
            </a:r>
            <a:r>
              <a:rPr lang="en-US" sz="1400" baseline="0" dirty="0" smtClean="0"/>
              <a:t> </a:t>
            </a:r>
            <a:r>
              <a:rPr lang="en-US" sz="1400" baseline="0" dirty="0" err="1" smtClean="0"/>
              <a:t>il</a:t>
            </a:r>
            <a:r>
              <a:rPr lang="en-US" sz="1400" baseline="0" dirty="0" smtClean="0"/>
              <a:t> a </a:t>
            </a:r>
            <a:r>
              <a:rPr lang="en-US" sz="1400" baseline="0" dirty="0" err="1" smtClean="0"/>
              <a:t>une</a:t>
            </a:r>
            <a:r>
              <a:rPr lang="en-US" sz="1400" baseline="0" dirty="0" smtClean="0"/>
              <a:t> structure </a:t>
            </a:r>
            <a:r>
              <a:rPr lang="en-US" sz="1400" baseline="0" dirty="0" err="1" smtClean="0"/>
              <a:t>globale</a:t>
            </a:r>
            <a:r>
              <a:rPr lang="en-US" sz="1400" baseline="0" dirty="0" smtClean="0"/>
              <a:t> : </a:t>
            </a:r>
          </a:p>
          <a:p>
            <a:pPr>
              <a:buFont typeface="Arial" pitchFamily="34" charset="0"/>
              <a:buNone/>
            </a:pPr>
            <a:endParaRPr lang="en-US" sz="1400" baseline="0" dirty="0" smtClean="0"/>
          </a:p>
          <a:p>
            <a:pPr marL="228600" lvl="0" indent="-228600">
              <a:buFont typeface="+mj-lt"/>
              <a:buAutoNum type="arabicPeriod"/>
            </a:pPr>
            <a:r>
              <a:rPr lang="fr-FR" sz="1400" baseline="0" dirty="0" smtClean="0"/>
              <a:t>Vertical</a:t>
            </a:r>
          </a:p>
          <a:p>
            <a:pPr marL="228600" lvl="0" indent="-228600">
              <a:buFont typeface="+mj-lt"/>
              <a:buAutoNum type="arabicPeriod"/>
            </a:pPr>
            <a:r>
              <a:rPr lang="fr-FR" sz="1400" baseline="0" dirty="0" smtClean="0"/>
              <a:t>Comme au ciel</a:t>
            </a:r>
          </a:p>
          <a:p>
            <a:pPr marL="228600" lvl="0" indent="-228600">
              <a:buFont typeface="+mj-lt"/>
              <a:buAutoNum type="arabicPeriod"/>
            </a:pPr>
            <a:r>
              <a:rPr lang="fr-FR" sz="1400" baseline="0" dirty="0" smtClean="0"/>
              <a:t>Sur la terre</a:t>
            </a:r>
          </a:p>
          <a:p>
            <a:pPr marL="228600" lvl="0" indent="-228600">
              <a:buFont typeface="+mj-lt"/>
              <a:buAutoNum type="arabicPeriod"/>
            </a:pPr>
            <a:r>
              <a:rPr lang="fr-FR" sz="1400" baseline="0" dirty="0" smtClean="0"/>
              <a:t>Horizontal</a:t>
            </a:r>
          </a:p>
          <a:p>
            <a:pPr marL="228600" lvl="0" indent="-228600">
              <a:buFont typeface="+mj-lt"/>
              <a:buAutoNum type="arabicPeriod"/>
            </a:pPr>
            <a:r>
              <a:rPr lang="fr-FR" sz="1400" baseline="0" dirty="0" smtClean="0"/>
              <a:t>De notre provenance</a:t>
            </a:r>
          </a:p>
          <a:p>
            <a:pPr marL="228600" lvl="0" indent="-228600">
              <a:buFont typeface="+mj-lt"/>
              <a:buAutoNum type="arabicPeriod"/>
            </a:pPr>
            <a:r>
              <a:rPr lang="fr-FR" sz="1400" baseline="0" dirty="0" smtClean="0"/>
              <a:t>Vers notre futur</a:t>
            </a:r>
            <a:endParaRPr lang="fr-FR" sz="1400" dirty="0"/>
          </a:p>
        </p:txBody>
      </p:sp>
      <p:sp>
        <p:nvSpPr>
          <p:cNvPr id="4" name="Slide Number Placeholder 3"/>
          <p:cNvSpPr>
            <a:spLocks noGrp="1"/>
          </p:cNvSpPr>
          <p:nvPr>
            <p:ph type="sldNum" sz="quarter" idx="10"/>
          </p:nvPr>
        </p:nvSpPr>
        <p:spPr/>
        <p:txBody>
          <a:bodyPr/>
          <a:lstStyle/>
          <a:p>
            <a:fld id="{6A89B437-9CB9-4AA7-8C4C-8A7C2B8537AA}" type="slidenum">
              <a:rPr lang="fr-FR" smtClean="0"/>
              <a:pPr/>
              <a:t>17</a:t>
            </a:fld>
            <a:endParaRPr lang="fr-F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fr-FR" sz="1400" dirty="0" smtClean="0"/>
              <a:t>Voici les étapes individuelles</a:t>
            </a:r>
            <a:r>
              <a:rPr lang="fr-FR" sz="1400" baseline="0" dirty="0" smtClean="0"/>
              <a:t> où on a regardé un vidéo et reçu les instruction pour comment remplir chaque case :</a:t>
            </a:r>
          </a:p>
          <a:p>
            <a:pPr marL="228600" indent="-228600">
              <a:buFont typeface="+mj-lt"/>
              <a:buAutoNum type="arabicPeriod"/>
            </a:pPr>
            <a:r>
              <a:rPr lang="fr-FR" sz="1400" baseline="0" dirty="0" smtClean="0"/>
              <a:t>Notre </a:t>
            </a:r>
            <a:r>
              <a:rPr lang="fr-FR" sz="1400" baseline="0" dirty="0" smtClean="0"/>
              <a:t>Histoire</a:t>
            </a:r>
            <a:br>
              <a:rPr lang="fr-FR" sz="1400" baseline="0" dirty="0" smtClean="0"/>
            </a:br>
            <a:r>
              <a:rPr lang="fr-FR" sz="1400" baseline="0" dirty="0" smtClean="0"/>
              <a:t>Nos témoignages – les couples guéris en LAM, les tabernacles bien internationaux, les longues marches d’intercession, les jeunes qui commencent à dépoiler leurs ailes, etc.</a:t>
            </a:r>
            <a:br>
              <a:rPr lang="fr-FR" sz="1400" baseline="0" dirty="0" smtClean="0"/>
            </a:br>
            <a:r>
              <a:rPr lang="fr-FR" sz="1400" baseline="0" dirty="0" smtClean="0"/>
              <a:t>L’histoire de l’église et nos activités</a:t>
            </a:r>
            <a:br>
              <a:rPr lang="fr-FR" sz="1400" baseline="0" dirty="0" smtClean="0"/>
            </a:br>
            <a:r>
              <a:rPr lang="fr-FR" sz="1400" baseline="0" dirty="0" smtClean="0"/>
              <a:t>Son ADN – ce côté connecté avec l’éducation chrétienne, notre parfum international, la profondeur et la liberté dans nos temps de louange, etc.</a:t>
            </a:r>
            <a:endParaRPr lang="fr-FR" sz="1400" baseline="0" dirty="0" smtClean="0"/>
          </a:p>
          <a:p>
            <a:pPr marL="228600" indent="-228600">
              <a:buFont typeface="+mj-lt"/>
              <a:buAutoNum type="arabicPeriod"/>
            </a:pPr>
            <a:r>
              <a:rPr lang="fr-FR" sz="1400" baseline="0" dirty="0" smtClean="0"/>
              <a:t>Notre </a:t>
            </a:r>
            <a:r>
              <a:rPr lang="fr-FR" sz="1400" baseline="0" dirty="0" smtClean="0"/>
              <a:t>Mission</a:t>
            </a:r>
            <a:br>
              <a:rPr lang="fr-FR" sz="1400" baseline="0" dirty="0" smtClean="0"/>
            </a:br>
            <a:r>
              <a:rPr lang="fr-FR" sz="1400" baseline="0" dirty="0" smtClean="0"/>
              <a:t>Pour la découvrir, il faut sortir de notre histoire qui nous sommes, trouver des mots clés comme : les générations, Royaume de Dieu, fils et filles, la justice, l’adoration, le prophétique, destinée, héritage, guérir, etc.</a:t>
            </a:r>
            <a:endParaRPr lang="fr-FR" sz="1400" baseline="0" dirty="0" smtClean="0"/>
          </a:p>
          <a:p>
            <a:pPr marL="228600" indent="-228600">
              <a:buFont typeface="+mj-lt"/>
              <a:buAutoNum type="arabicPeriod"/>
            </a:pPr>
            <a:r>
              <a:rPr lang="en-US" sz="1400" baseline="0" dirty="0" err="1" smtClean="0"/>
              <a:t>Voici</a:t>
            </a:r>
            <a:r>
              <a:rPr lang="en-US" sz="1400" baseline="0" dirty="0" smtClean="0"/>
              <a:t> </a:t>
            </a:r>
            <a:r>
              <a:rPr lang="en-US" sz="1400" baseline="0" dirty="0" err="1" smtClean="0"/>
              <a:t>ce</a:t>
            </a:r>
            <a:r>
              <a:rPr lang="en-US" sz="1400" baseline="0" dirty="0" smtClean="0"/>
              <a:t> qui </a:t>
            </a:r>
            <a:r>
              <a:rPr lang="en-US" sz="1400" baseline="0" dirty="0" err="1" smtClean="0"/>
              <a:t>est</a:t>
            </a:r>
            <a:r>
              <a:rPr lang="en-US" sz="1400" baseline="0" dirty="0" smtClean="0"/>
              <a:t> </a:t>
            </a:r>
            <a:r>
              <a:rPr lang="en-US" sz="1400" baseline="0" dirty="0" err="1" smtClean="0"/>
              <a:t>sorti</a:t>
            </a:r>
            <a:r>
              <a:rPr lang="en-US" sz="1400" baseline="0" dirty="0" smtClean="0"/>
              <a:t> !</a:t>
            </a:r>
            <a:endParaRPr lang="fr-FR" sz="1400" baseline="0" dirty="0" smtClean="0"/>
          </a:p>
          <a:p>
            <a:pPr marL="228600" indent="-228600">
              <a:buFont typeface="+mj-lt"/>
              <a:buAutoNum type="arabicPeriod"/>
            </a:pPr>
            <a:r>
              <a:rPr lang="fr-FR" sz="1400" baseline="0" dirty="0" smtClean="0"/>
              <a:t>Nos « pères </a:t>
            </a:r>
            <a:r>
              <a:rPr lang="fr-FR" sz="1400" baseline="0" dirty="0" smtClean="0"/>
              <a:t>» et prophéties</a:t>
            </a:r>
            <a:br>
              <a:rPr lang="fr-FR" sz="1400" baseline="0" dirty="0" smtClean="0"/>
            </a:br>
            <a:r>
              <a:rPr lang="fr-FR" sz="1400" baseline="0" dirty="0" smtClean="0"/>
              <a:t>Nos pères proclament nos destinées – ils déclarent ce qu’on va devenir</a:t>
            </a:r>
            <a:br>
              <a:rPr lang="fr-FR" sz="1400" baseline="0" dirty="0" smtClean="0"/>
            </a:br>
            <a:r>
              <a:rPr lang="fr-FR" sz="1400" baseline="0" dirty="0" smtClean="0"/>
              <a:t>Les paroles prophétiques créent en nous des tensions nécessaires pour nous tirer de l’avant – Les formations vont naitre de nous – l’université, formations prophétiques, de louange, de langue – nos connexions internationales, les nouvelles et les anciennes, lieu de connexion, lieu de créativité, lieu de refuge, etc.</a:t>
            </a:r>
            <a:endParaRPr lang="fr-FR" sz="1400" baseline="0" dirty="0" smtClean="0"/>
          </a:p>
          <a:p>
            <a:pPr marL="228600" indent="-228600">
              <a:buFont typeface="+mj-lt"/>
              <a:buAutoNum type="arabicPeriod"/>
            </a:pPr>
            <a:r>
              <a:rPr lang="fr-FR" sz="1400" baseline="0" dirty="0" smtClean="0"/>
              <a:t>Notre Culture – actuelle et </a:t>
            </a:r>
            <a:r>
              <a:rPr lang="fr-FR" sz="1400" baseline="0" dirty="0" smtClean="0"/>
              <a:t>désirée</a:t>
            </a:r>
            <a:br>
              <a:rPr lang="fr-FR" sz="1400" baseline="0" dirty="0" smtClean="0"/>
            </a:br>
            <a:r>
              <a:rPr lang="fr-FR" sz="1400" baseline="0" dirty="0" smtClean="0"/>
              <a:t>Nous avons forcement une culture déjà – quelles sont nos forces culturelles déjà ? Nous sommes déjà connus pour quoi ? </a:t>
            </a:r>
            <a:r>
              <a:rPr lang="en-US" sz="1400" kern="1200" dirty="0" smtClean="0">
                <a:solidFill>
                  <a:schemeClr val="tx1"/>
                </a:solidFill>
                <a:latin typeface="+mn-lt"/>
                <a:ea typeface="+mn-ea"/>
                <a:cs typeface="+mn-cs"/>
              </a:rPr>
              <a:t>La </a:t>
            </a:r>
            <a:r>
              <a:rPr lang="en-US" sz="1400" kern="1200" dirty="0" err="1" smtClean="0">
                <a:solidFill>
                  <a:schemeClr val="tx1"/>
                </a:solidFill>
                <a:latin typeface="+mn-lt"/>
                <a:ea typeface="+mn-ea"/>
                <a:cs typeface="+mn-cs"/>
              </a:rPr>
              <a:t>liberté</a:t>
            </a:r>
            <a:r>
              <a:rPr lang="en-US" sz="1400" kern="1200" dirty="0" smtClean="0">
                <a:solidFill>
                  <a:schemeClr val="tx1"/>
                </a:solidFill>
                <a:latin typeface="+mn-lt"/>
                <a:ea typeface="+mn-ea"/>
                <a:cs typeface="+mn-cs"/>
              </a:rPr>
              <a:t>, la joie, la </a:t>
            </a:r>
            <a:r>
              <a:rPr lang="en-US" sz="1400" kern="1200" dirty="0" err="1" smtClean="0">
                <a:solidFill>
                  <a:schemeClr val="tx1"/>
                </a:solidFill>
                <a:latin typeface="+mn-lt"/>
                <a:ea typeface="+mn-ea"/>
                <a:cs typeface="+mn-cs"/>
              </a:rPr>
              <a:t>présence</a:t>
            </a:r>
            <a:r>
              <a:rPr lang="en-US" sz="1400" kern="1200" dirty="0" smtClean="0">
                <a:solidFill>
                  <a:schemeClr val="tx1"/>
                </a:solidFill>
                <a:latin typeface="+mn-lt"/>
                <a:ea typeface="+mn-ea"/>
                <a:cs typeface="+mn-cs"/>
              </a:rPr>
              <a:t> de </a:t>
            </a:r>
            <a:r>
              <a:rPr lang="en-US" sz="1400" kern="1200" dirty="0" err="1" smtClean="0">
                <a:solidFill>
                  <a:schemeClr val="tx1"/>
                </a:solidFill>
                <a:latin typeface="+mn-lt"/>
                <a:ea typeface="+mn-ea"/>
                <a:cs typeface="+mn-cs"/>
              </a:rPr>
              <a:t>Dieu</a:t>
            </a:r>
            <a:r>
              <a:rPr lang="en-US" sz="1400" kern="1200" dirty="0" smtClean="0">
                <a:solidFill>
                  <a:schemeClr val="tx1"/>
                </a:solidFill>
                <a:latin typeface="+mn-lt"/>
                <a:ea typeface="+mn-ea"/>
                <a:cs typeface="+mn-cs"/>
              </a:rPr>
              <a:t>,</a:t>
            </a:r>
            <a:br>
              <a:rPr lang="en-US" sz="1400" kern="1200" dirty="0" smtClean="0">
                <a:solidFill>
                  <a:schemeClr val="tx1"/>
                </a:solidFill>
                <a:latin typeface="+mn-lt"/>
                <a:ea typeface="+mn-ea"/>
                <a:cs typeface="+mn-cs"/>
              </a:rPr>
            </a:br>
            <a:r>
              <a:rPr lang="en-US" sz="1400" kern="1200" dirty="0" smtClean="0">
                <a:solidFill>
                  <a:schemeClr val="tx1"/>
                </a:solidFill>
                <a:latin typeface="+mn-lt"/>
                <a:ea typeface="+mn-ea"/>
                <a:cs typeface="+mn-cs"/>
              </a:rPr>
              <a:t>la </a:t>
            </a:r>
            <a:r>
              <a:rPr lang="en-US" sz="1400" kern="1200" dirty="0" err="1" smtClean="0">
                <a:solidFill>
                  <a:schemeClr val="tx1"/>
                </a:solidFill>
                <a:latin typeface="+mn-lt"/>
                <a:ea typeface="+mn-ea"/>
                <a:cs typeface="+mn-cs"/>
              </a:rPr>
              <a:t>louange</a:t>
            </a:r>
            <a:r>
              <a:rPr lang="en-US" sz="1400" kern="1200" dirty="0" smtClean="0">
                <a:solidFill>
                  <a:schemeClr val="tx1"/>
                </a:solidFill>
                <a:latin typeface="+mn-lt"/>
                <a:ea typeface="+mn-ea"/>
                <a:cs typeface="+mn-cs"/>
              </a:rPr>
              <a:t>, la fête, un amour pour </a:t>
            </a:r>
            <a:r>
              <a:rPr lang="en-US" sz="1400" kern="1200" dirty="0" err="1" smtClean="0">
                <a:solidFill>
                  <a:schemeClr val="tx1"/>
                </a:solidFill>
                <a:latin typeface="+mn-lt"/>
                <a:ea typeface="+mn-ea"/>
                <a:cs typeface="+mn-cs"/>
              </a:rPr>
              <a:t>Israël</a:t>
            </a:r>
            <a:r>
              <a:rPr lang="en-US" sz="1400" kern="1200" dirty="0" smtClean="0">
                <a:solidFill>
                  <a:schemeClr val="tx1"/>
                </a:solidFill>
                <a:latin typeface="+mn-lt"/>
                <a:ea typeface="+mn-ea"/>
                <a:cs typeface="+mn-cs"/>
              </a:rPr>
              <a:t>, etc.</a:t>
            </a:r>
          </a:p>
          <a:p>
            <a:pPr marL="228600" indent="-228600">
              <a:buFont typeface="+mj-lt"/>
              <a:buAutoNum type="arabicPeriod"/>
            </a:pPr>
            <a:r>
              <a:rPr lang="en-US" sz="1400" kern="1200" dirty="0" err="1" smtClean="0">
                <a:solidFill>
                  <a:schemeClr val="tx1"/>
                </a:solidFill>
                <a:latin typeface="+mn-lt"/>
                <a:ea typeface="+mn-ea"/>
                <a:cs typeface="+mn-cs"/>
              </a:rPr>
              <a:t>Quelles</a:t>
            </a:r>
            <a:r>
              <a:rPr lang="en-US" sz="1400" kern="1200" baseline="0" dirty="0" smtClean="0">
                <a:solidFill>
                  <a:schemeClr val="tx1"/>
                </a:solidFill>
                <a:latin typeface="+mn-lt"/>
                <a:ea typeface="+mn-ea"/>
                <a:cs typeface="+mn-cs"/>
              </a:rPr>
              <a:t> </a:t>
            </a:r>
            <a:r>
              <a:rPr lang="en-US" sz="1400" kern="1200" baseline="0" dirty="0" err="1" smtClean="0">
                <a:solidFill>
                  <a:schemeClr val="tx1"/>
                </a:solidFill>
                <a:latin typeface="+mn-lt"/>
                <a:ea typeface="+mn-ea"/>
                <a:cs typeface="+mn-cs"/>
              </a:rPr>
              <a:t>sont</a:t>
            </a:r>
            <a:r>
              <a:rPr lang="en-US" sz="1400" kern="1200" baseline="0" dirty="0" smtClean="0">
                <a:solidFill>
                  <a:schemeClr val="tx1"/>
                </a:solidFill>
                <a:latin typeface="+mn-lt"/>
                <a:ea typeface="+mn-ea"/>
                <a:cs typeface="+mn-cs"/>
              </a:rPr>
              <a:t> </a:t>
            </a:r>
            <a:r>
              <a:rPr lang="en-US" sz="1400" kern="1200" baseline="0" dirty="0" err="1" smtClean="0">
                <a:solidFill>
                  <a:schemeClr val="tx1"/>
                </a:solidFill>
                <a:latin typeface="+mn-lt"/>
                <a:ea typeface="+mn-ea"/>
                <a:cs typeface="+mn-cs"/>
              </a:rPr>
              <a:t>nos</a:t>
            </a:r>
            <a:r>
              <a:rPr lang="en-US" sz="1400" kern="1200" baseline="0" dirty="0" smtClean="0">
                <a:solidFill>
                  <a:schemeClr val="tx1"/>
                </a:solidFill>
                <a:latin typeface="+mn-lt"/>
                <a:ea typeface="+mn-ea"/>
                <a:cs typeface="+mn-cs"/>
              </a:rPr>
              <a:t> </a:t>
            </a:r>
            <a:r>
              <a:rPr lang="en-US" sz="1400" kern="1200" baseline="0" dirty="0" err="1" smtClean="0">
                <a:solidFill>
                  <a:schemeClr val="tx1"/>
                </a:solidFill>
                <a:latin typeface="+mn-lt"/>
                <a:ea typeface="+mn-ea"/>
                <a:cs typeface="+mn-cs"/>
              </a:rPr>
              <a:t>valeurs</a:t>
            </a:r>
            <a:r>
              <a:rPr lang="en-US" sz="1400" kern="1200" baseline="0" dirty="0" smtClean="0">
                <a:solidFill>
                  <a:schemeClr val="tx1"/>
                </a:solidFill>
                <a:latin typeface="+mn-lt"/>
                <a:ea typeface="+mn-ea"/>
                <a:cs typeface="+mn-cs"/>
              </a:rPr>
              <a:t> et </a:t>
            </a:r>
            <a:r>
              <a:rPr lang="en-US" sz="1400" kern="1200" baseline="0" dirty="0" err="1" smtClean="0">
                <a:solidFill>
                  <a:schemeClr val="tx1"/>
                </a:solidFill>
                <a:latin typeface="+mn-lt"/>
                <a:ea typeface="+mn-ea"/>
                <a:cs typeface="+mn-cs"/>
              </a:rPr>
              <a:t>croyances</a:t>
            </a:r>
            <a:r>
              <a:rPr lang="en-US" sz="1400" kern="1200" baseline="0" dirty="0" smtClean="0">
                <a:solidFill>
                  <a:schemeClr val="tx1"/>
                </a:solidFill>
                <a:latin typeface="+mn-lt"/>
                <a:ea typeface="+mn-ea"/>
                <a:cs typeface="+mn-cs"/>
              </a:rPr>
              <a:t> ?</a:t>
            </a:r>
            <a:br>
              <a:rPr lang="en-US" sz="1400" kern="1200" baseline="0" dirty="0" smtClean="0">
                <a:solidFill>
                  <a:schemeClr val="tx1"/>
                </a:solidFill>
                <a:latin typeface="+mn-lt"/>
                <a:ea typeface="+mn-ea"/>
                <a:cs typeface="+mn-cs"/>
              </a:rPr>
            </a:br>
            <a:r>
              <a:rPr lang="en-US" sz="1400" kern="1200" baseline="0" dirty="0" smtClean="0">
                <a:solidFill>
                  <a:schemeClr val="tx1"/>
                </a:solidFill>
                <a:latin typeface="+mn-lt"/>
                <a:ea typeface="+mn-ea"/>
                <a:cs typeface="+mn-cs"/>
              </a:rPr>
              <a:t>La </a:t>
            </a:r>
            <a:r>
              <a:rPr lang="en-US" sz="1400" kern="1200" baseline="0" dirty="0" err="1" smtClean="0">
                <a:solidFill>
                  <a:schemeClr val="tx1"/>
                </a:solidFill>
                <a:latin typeface="+mn-lt"/>
                <a:ea typeface="+mn-ea"/>
                <a:cs typeface="+mn-cs"/>
              </a:rPr>
              <a:t>Présence</a:t>
            </a:r>
            <a:r>
              <a:rPr lang="en-US" sz="1400" kern="1200" baseline="0" dirty="0" smtClean="0">
                <a:solidFill>
                  <a:schemeClr val="tx1"/>
                </a:solidFill>
                <a:latin typeface="+mn-lt"/>
                <a:ea typeface="+mn-ea"/>
                <a:cs typeface="+mn-cs"/>
              </a:rPr>
              <a:t> de </a:t>
            </a:r>
            <a:r>
              <a:rPr lang="en-US" sz="1400" kern="1200" baseline="0" dirty="0" err="1" smtClean="0">
                <a:solidFill>
                  <a:schemeClr val="tx1"/>
                </a:solidFill>
                <a:latin typeface="+mn-lt"/>
                <a:ea typeface="+mn-ea"/>
                <a:cs typeface="+mn-cs"/>
              </a:rPr>
              <a:t>Dieu</a:t>
            </a:r>
            <a:r>
              <a:rPr lang="en-US" sz="1400" kern="1200" baseline="0" dirty="0" smtClean="0">
                <a:solidFill>
                  <a:schemeClr val="tx1"/>
                </a:solidFill>
                <a:latin typeface="+mn-lt"/>
                <a:ea typeface="+mn-ea"/>
                <a:cs typeface="+mn-cs"/>
              </a:rPr>
              <a:t>, le </a:t>
            </a:r>
            <a:r>
              <a:rPr lang="en-US" sz="1400" kern="1200" baseline="0" dirty="0" err="1" smtClean="0">
                <a:solidFill>
                  <a:schemeClr val="tx1"/>
                </a:solidFill>
                <a:latin typeface="+mn-lt"/>
                <a:ea typeface="+mn-ea"/>
                <a:cs typeface="+mn-cs"/>
              </a:rPr>
              <a:t>surnaturel</a:t>
            </a:r>
            <a:r>
              <a:rPr lang="en-US" sz="1400" kern="1200" baseline="0" dirty="0" smtClean="0">
                <a:solidFill>
                  <a:schemeClr val="tx1"/>
                </a:solidFill>
                <a:latin typeface="+mn-lt"/>
                <a:ea typeface="+mn-ea"/>
                <a:cs typeface="+mn-cs"/>
              </a:rPr>
              <a:t>, </a:t>
            </a:r>
            <a:r>
              <a:rPr lang="en-US" sz="1400" kern="1200" baseline="0" dirty="0" err="1" smtClean="0">
                <a:solidFill>
                  <a:schemeClr val="tx1"/>
                </a:solidFill>
                <a:latin typeface="+mn-lt"/>
                <a:ea typeface="+mn-ea"/>
                <a:cs typeface="+mn-cs"/>
              </a:rPr>
              <a:t>connaître</a:t>
            </a:r>
            <a:r>
              <a:rPr lang="en-US" sz="1400" kern="1200" baseline="0" dirty="0" smtClean="0">
                <a:solidFill>
                  <a:schemeClr val="tx1"/>
                </a:solidFill>
                <a:latin typeface="+mn-lt"/>
                <a:ea typeface="+mn-ea"/>
                <a:cs typeface="+mn-cs"/>
              </a:rPr>
              <a:t> un </a:t>
            </a:r>
            <a:r>
              <a:rPr lang="en-US" sz="1400" kern="1200" baseline="0" dirty="0" err="1" smtClean="0">
                <a:solidFill>
                  <a:schemeClr val="tx1"/>
                </a:solidFill>
                <a:latin typeface="+mn-lt"/>
                <a:ea typeface="+mn-ea"/>
                <a:cs typeface="+mn-cs"/>
              </a:rPr>
              <a:t>Dieu</a:t>
            </a:r>
            <a:r>
              <a:rPr lang="en-US" sz="1400" kern="1200" baseline="0" dirty="0" smtClean="0">
                <a:solidFill>
                  <a:schemeClr val="tx1"/>
                </a:solidFill>
                <a:latin typeface="+mn-lt"/>
                <a:ea typeface="+mn-ea"/>
                <a:cs typeface="+mn-cs"/>
              </a:rPr>
              <a:t> bon qui </a:t>
            </a:r>
            <a:r>
              <a:rPr lang="en-US" sz="1400" kern="1200" baseline="0" dirty="0" err="1" smtClean="0">
                <a:solidFill>
                  <a:schemeClr val="tx1"/>
                </a:solidFill>
                <a:latin typeface="+mn-lt"/>
                <a:ea typeface="+mn-ea"/>
                <a:cs typeface="+mn-cs"/>
              </a:rPr>
              <a:t>est</a:t>
            </a:r>
            <a:r>
              <a:rPr lang="en-US" sz="1400" kern="1200" baseline="0" dirty="0" smtClean="0">
                <a:solidFill>
                  <a:schemeClr val="tx1"/>
                </a:solidFill>
                <a:latin typeface="+mn-lt"/>
                <a:ea typeface="+mn-ea"/>
                <a:cs typeface="+mn-cs"/>
              </a:rPr>
              <a:t> un bon Papa, la </a:t>
            </a:r>
            <a:r>
              <a:rPr lang="en-US" sz="1400" kern="1200" baseline="0" dirty="0" err="1" smtClean="0">
                <a:solidFill>
                  <a:schemeClr val="tx1"/>
                </a:solidFill>
                <a:latin typeface="+mn-lt"/>
                <a:ea typeface="+mn-ea"/>
                <a:cs typeface="+mn-cs"/>
              </a:rPr>
              <a:t>libérté</a:t>
            </a:r>
            <a:r>
              <a:rPr lang="en-US" sz="1400" kern="1200" baseline="0" dirty="0" smtClean="0">
                <a:solidFill>
                  <a:schemeClr val="tx1"/>
                </a:solidFill>
                <a:latin typeface="+mn-lt"/>
                <a:ea typeface="+mn-ea"/>
                <a:cs typeface="+mn-cs"/>
              </a:rPr>
              <a:t>, etc.</a:t>
            </a:r>
          </a:p>
          <a:p>
            <a:pPr marL="228600" indent="-228600">
              <a:buFont typeface="+mj-lt"/>
              <a:buAutoNum type="arabicPeriod"/>
            </a:pPr>
            <a:r>
              <a:rPr lang="en-US" sz="1400" kern="1200" dirty="0" err="1" smtClean="0">
                <a:solidFill>
                  <a:schemeClr val="tx1"/>
                </a:solidFill>
                <a:latin typeface="+mn-lt"/>
                <a:ea typeface="+mn-ea"/>
                <a:cs typeface="+mn-cs"/>
              </a:rPr>
              <a:t>Quelle</a:t>
            </a:r>
            <a:r>
              <a:rPr lang="en-US" sz="1400" kern="1200" baseline="0" dirty="0" smtClean="0">
                <a:solidFill>
                  <a:schemeClr val="tx1"/>
                </a:solidFill>
                <a:latin typeface="+mn-lt"/>
                <a:ea typeface="+mn-ea"/>
                <a:cs typeface="+mn-cs"/>
              </a:rPr>
              <a:t> </a:t>
            </a:r>
            <a:r>
              <a:rPr lang="en-US" sz="1400" kern="1200" baseline="0" dirty="0" err="1" smtClean="0">
                <a:solidFill>
                  <a:schemeClr val="tx1"/>
                </a:solidFill>
                <a:latin typeface="+mn-lt"/>
                <a:ea typeface="+mn-ea"/>
                <a:cs typeface="+mn-cs"/>
              </a:rPr>
              <a:t>est</a:t>
            </a:r>
            <a:r>
              <a:rPr lang="en-US" sz="1400" kern="1200" baseline="0" dirty="0" smtClean="0">
                <a:solidFill>
                  <a:schemeClr val="tx1"/>
                </a:solidFill>
                <a:latin typeface="+mn-lt"/>
                <a:ea typeface="+mn-ea"/>
                <a:cs typeface="+mn-cs"/>
              </a:rPr>
              <a:t> la culture </a:t>
            </a:r>
            <a:r>
              <a:rPr lang="en-US" sz="1400" kern="1200" baseline="0" dirty="0" err="1" smtClean="0">
                <a:solidFill>
                  <a:schemeClr val="tx1"/>
                </a:solidFill>
                <a:latin typeface="+mn-lt"/>
                <a:ea typeface="+mn-ea"/>
                <a:cs typeface="+mn-cs"/>
              </a:rPr>
              <a:t>qu’on</a:t>
            </a:r>
            <a:r>
              <a:rPr lang="en-US" sz="1400" kern="1200" baseline="0" dirty="0" smtClean="0">
                <a:solidFill>
                  <a:schemeClr val="tx1"/>
                </a:solidFill>
                <a:latin typeface="+mn-lt"/>
                <a:ea typeface="+mn-ea"/>
                <a:cs typeface="+mn-cs"/>
              </a:rPr>
              <a:t> VEUT </a:t>
            </a:r>
            <a:r>
              <a:rPr lang="en-US" sz="1400" kern="1200" baseline="0" dirty="0" err="1" smtClean="0">
                <a:solidFill>
                  <a:schemeClr val="tx1"/>
                </a:solidFill>
                <a:latin typeface="+mn-lt"/>
                <a:ea typeface="+mn-ea"/>
                <a:cs typeface="+mn-cs"/>
              </a:rPr>
              <a:t>voir</a:t>
            </a:r>
            <a:r>
              <a:rPr lang="en-US" sz="1400" kern="1200" baseline="0" dirty="0" smtClean="0">
                <a:solidFill>
                  <a:schemeClr val="tx1"/>
                </a:solidFill>
                <a:latin typeface="+mn-lt"/>
                <a:ea typeface="+mn-ea"/>
                <a:cs typeface="+mn-cs"/>
              </a:rPr>
              <a:t> ? </a:t>
            </a:r>
            <a:r>
              <a:rPr lang="en-US" sz="1400" b="0" kern="1200" dirty="0" smtClean="0">
                <a:solidFill>
                  <a:schemeClr val="tx1"/>
                </a:solidFill>
                <a:latin typeface="+mn-lt"/>
                <a:ea typeface="+mn-ea"/>
                <a:cs typeface="+mn-cs"/>
              </a:rPr>
              <a:t>Culture de </a:t>
            </a:r>
            <a:r>
              <a:rPr lang="en-US" sz="1400" b="0" kern="1200" dirty="0" err="1" smtClean="0">
                <a:solidFill>
                  <a:schemeClr val="tx1"/>
                </a:solidFill>
                <a:latin typeface="+mn-lt"/>
                <a:ea typeface="+mn-ea"/>
                <a:cs typeface="+mn-cs"/>
              </a:rPr>
              <a:t>l’honneur</a:t>
            </a:r>
            <a:r>
              <a:rPr lang="en-US" sz="1400" b="0" kern="1200" dirty="0" smtClean="0">
                <a:solidFill>
                  <a:schemeClr val="tx1"/>
                </a:solidFill>
                <a:latin typeface="+mn-lt"/>
                <a:ea typeface="+mn-ea"/>
                <a:cs typeface="+mn-cs"/>
              </a:rPr>
              <a:t>, </a:t>
            </a:r>
            <a:r>
              <a:rPr lang="fr-FR" sz="1400" b="0" kern="1200" dirty="0" smtClean="0">
                <a:solidFill>
                  <a:schemeClr val="tx1"/>
                </a:solidFill>
                <a:latin typeface="+mn-lt"/>
                <a:ea typeface="+mn-ea"/>
                <a:cs typeface="+mn-cs"/>
              </a:rPr>
              <a:t>Culture de l’Eglise comme  famille, Dieu est bon Dieu, on est de fils</a:t>
            </a:r>
            <a:r>
              <a:rPr lang="fr-FR" sz="1400" b="0" kern="1200" baseline="0" dirty="0" smtClean="0">
                <a:solidFill>
                  <a:schemeClr val="tx1"/>
                </a:solidFill>
                <a:latin typeface="+mn-lt"/>
                <a:ea typeface="+mn-ea"/>
                <a:cs typeface="+mn-cs"/>
              </a:rPr>
              <a:t> et des filles</a:t>
            </a:r>
          </a:p>
          <a:p>
            <a:pPr marL="228600" indent="-228600">
              <a:buFont typeface="+mj-lt"/>
              <a:buAutoNum type="arabicPeriod"/>
            </a:pPr>
            <a:r>
              <a:rPr lang="fr-FR" sz="1400" b="0" kern="1200" baseline="0" dirty="0" smtClean="0">
                <a:solidFill>
                  <a:schemeClr val="tx1"/>
                </a:solidFill>
                <a:latin typeface="+mn-lt"/>
                <a:ea typeface="+mn-ea"/>
                <a:cs typeface="+mn-cs"/>
              </a:rPr>
              <a:t>Nos cultures ne changent que quand nos valeurs se manifestent en actions concrètes.  Il faut trouver les actions qui renforcent nos valeurs.</a:t>
            </a:r>
            <a:endParaRPr lang="fr-FR" sz="1400" baseline="0" dirty="0" smtClean="0"/>
          </a:p>
          <a:p>
            <a:pPr marL="228600" indent="-228600">
              <a:buFont typeface="+mj-lt"/>
              <a:buAutoNum type="arabicPeriod"/>
            </a:pPr>
            <a:r>
              <a:rPr lang="fr-FR" sz="1400" baseline="0" dirty="0" smtClean="0"/>
              <a:t>Notre </a:t>
            </a:r>
            <a:r>
              <a:rPr lang="fr-FR" sz="1400" baseline="0" dirty="0" smtClean="0"/>
              <a:t>Vision – c’est notre QUOI</a:t>
            </a:r>
            <a:br>
              <a:rPr lang="fr-FR" sz="1400" baseline="0" dirty="0" smtClean="0"/>
            </a:br>
            <a:r>
              <a:rPr lang="fr-FR" sz="1400" baseline="0" dirty="0" smtClean="0"/>
              <a:t>Qu’est-ce qu’on fait ?</a:t>
            </a:r>
            <a:br>
              <a:rPr lang="fr-FR" sz="1400" baseline="0" dirty="0" smtClean="0"/>
            </a:br>
            <a:r>
              <a:rPr lang="fr-FR" sz="1400" baseline="0" dirty="0" smtClean="0"/>
              <a:t>Qu’est-ce qu’on veut construire ?</a:t>
            </a:r>
            <a:endParaRPr lang="fr-FR" sz="1400" baseline="0" dirty="0" smtClean="0"/>
          </a:p>
          <a:p>
            <a:pPr marL="228600" indent="-228600">
              <a:buFont typeface="+mj-lt"/>
              <a:buAutoNum type="arabicPeriod"/>
            </a:pPr>
            <a:r>
              <a:rPr lang="en-US" sz="1400" baseline="0" dirty="0" err="1" smtClean="0"/>
              <a:t>Voici</a:t>
            </a:r>
            <a:r>
              <a:rPr lang="en-US" sz="1400" baseline="0" dirty="0" smtClean="0"/>
              <a:t> </a:t>
            </a:r>
            <a:r>
              <a:rPr lang="en-US" sz="1400" baseline="0" dirty="0" err="1" smtClean="0"/>
              <a:t>ce</a:t>
            </a:r>
            <a:r>
              <a:rPr lang="en-US" sz="1400" baseline="0" dirty="0" smtClean="0"/>
              <a:t> qui </a:t>
            </a:r>
            <a:r>
              <a:rPr lang="en-US" sz="1400" baseline="0" dirty="0" err="1" smtClean="0"/>
              <a:t>est</a:t>
            </a:r>
            <a:r>
              <a:rPr lang="en-US" sz="1400" baseline="0" dirty="0" smtClean="0"/>
              <a:t> </a:t>
            </a:r>
            <a:r>
              <a:rPr lang="en-US" sz="1400" baseline="0" dirty="0" err="1" smtClean="0"/>
              <a:t>sorti</a:t>
            </a:r>
            <a:r>
              <a:rPr lang="en-US" sz="1400" baseline="0" dirty="0" smtClean="0"/>
              <a:t> !</a:t>
            </a:r>
            <a:endParaRPr lang="fr-FR" sz="1400" baseline="0" dirty="0" smtClean="0"/>
          </a:p>
          <a:p>
            <a:pPr marL="228600" indent="-228600">
              <a:buFont typeface="+mj-lt"/>
              <a:buAutoNum type="arabicPeriod"/>
            </a:pPr>
            <a:r>
              <a:rPr lang="fr-FR" sz="1400" baseline="0" dirty="0" smtClean="0"/>
              <a:t>Révélations reçus – (READ THEM IF TIME ALLOWS)</a:t>
            </a:r>
          </a:p>
          <a:p>
            <a:pPr marL="228600" indent="-228600">
              <a:buFont typeface="+mj-lt"/>
              <a:buAutoNum type="arabicPeriod"/>
            </a:pPr>
            <a:r>
              <a:rPr lang="fr-FR" sz="1400" baseline="0" dirty="0" smtClean="0"/>
              <a:t>Nos Besoins – Pour arriver à nos besoins, nous avons travaillé sur : </a:t>
            </a:r>
            <a:br>
              <a:rPr lang="fr-FR" sz="1400" baseline="0" dirty="0" smtClean="0"/>
            </a:br>
            <a:r>
              <a:rPr lang="fr-FR" sz="1400" baseline="0" dirty="0" smtClean="0"/>
              <a:t>Nos forces</a:t>
            </a:r>
            <a:br>
              <a:rPr lang="fr-FR" sz="1400" baseline="0" dirty="0" smtClean="0"/>
            </a:br>
            <a:r>
              <a:rPr lang="fr-FR" sz="1400" baseline="0" dirty="0" smtClean="0"/>
              <a:t>Nos faiblesses</a:t>
            </a:r>
            <a:br>
              <a:rPr lang="fr-FR" sz="1400" baseline="0" dirty="0" smtClean="0"/>
            </a:br>
            <a:r>
              <a:rPr lang="fr-FR" sz="1400" baseline="0" dirty="0" smtClean="0"/>
              <a:t>Nos opportunités</a:t>
            </a:r>
            <a:br>
              <a:rPr lang="fr-FR" sz="1400" baseline="0" dirty="0" smtClean="0"/>
            </a:br>
            <a:r>
              <a:rPr lang="fr-FR" sz="1400" baseline="0" dirty="0" smtClean="0"/>
              <a:t>Nos menaces</a:t>
            </a:r>
            <a:br>
              <a:rPr lang="fr-FR" sz="1400" baseline="0" dirty="0" smtClean="0"/>
            </a:br>
            <a:r>
              <a:rPr lang="fr-FR" sz="1400" baseline="0" dirty="0" smtClean="0"/>
              <a:t>en prenant nos faiblesses, opportunités et menaces les plus importants pour focaliser là-dessus </a:t>
            </a:r>
            <a:endParaRPr lang="fr-FR" sz="1400" baseline="0" dirty="0" smtClean="0"/>
          </a:p>
          <a:p>
            <a:pPr marL="228600" indent="-228600">
              <a:buFont typeface="+mj-lt"/>
              <a:buAutoNum type="arabicPeriod"/>
            </a:pPr>
            <a:r>
              <a:rPr lang="fr-FR" sz="1400" baseline="0" dirty="0" smtClean="0"/>
              <a:t>Nos </a:t>
            </a:r>
            <a:r>
              <a:rPr lang="fr-FR" sz="1400" baseline="0" dirty="0" smtClean="0"/>
              <a:t>Objectifs sont nos besoins transformés en objectifs – par exemple l’autorisation d’ouverture est actuellement probablement notre objectif N°1 à cause du fait que de ne la pas avoir bloque pleins d’opportunités qui sont devant nous.</a:t>
            </a:r>
          </a:p>
          <a:p>
            <a:pPr marL="228600" indent="-228600">
              <a:buFont typeface="+mj-lt"/>
              <a:buAutoNum type="arabicPeriod"/>
            </a:pPr>
            <a:r>
              <a:rPr lang="fr-FR" sz="1400" baseline="0" dirty="0" smtClean="0"/>
              <a:t>Nos plans d’action sont nos plans tactiques pour atteindre nos objectifs – par exemple Denis Bouchet crée des plans bien détaillés avec son équipe pour l’achèvement des travaux. </a:t>
            </a:r>
            <a:endParaRPr lang="fr-FR" sz="1400" baseline="0" dirty="0" smtClean="0"/>
          </a:p>
          <a:p>
            <a:pPr marL="228600" indent="-228600">
              <a:buFont typeface="+mj-lt"/>
              <a:buAutoNum type="arabicPeriod"/>
            </a:pPr>
            <a:r>
              <a:rPr lang="fr-FR" sz="1400" baseline="0" dirty="0" smtClean="0"/>
              <a:t>Notre </a:t>
            </a:r>
            <a:r>
              <a:rPr lang="fr-FR" sz="1400" baseline="0" dirty="0" smtClean="0"/>
              <a:t>Structure – c’est un processus de lister TOUS les secteurs de l’église (existants et qui devraient existés) pour voir qui fait quoi et comment s’organiser avec une structure efficace.  C’est un domaine, la structuration de notre église, où on a toujours un travail important devant nous.  On a beaucoup appris par rapport aux saisons de croissances dans les organisations et par rapport au gouvernement du ciel – qui est LA FAMILLE.  Il ne s’agit pas d’une hiérarchie simple et </a:t>
            </a:r>
            <a:r>
              <a:rPr lang="fr-FR" sz="1400" baseline="0" dirty="0" err="1" smtClean="0"/>
              <a:t>seche</a:t>
            </a:r>
            <a:r>
              <a:rPr lang="fr-FR" sz="1400" baseline="0" dirty="0" smtClean="0"/>
              <a:t> mais des relations entre les pères et des mères et leurs fils et leurs filles.</a:t>
            </a:r>
            <a:endParaRPr lang="fr-FR" sz="1400" baseline="0" dirty="0" smtClean="0"/>
          </a:p>
          <a:p>
            <a:pPr marL="228600" indent="-228600">
              <a:buFont typeface="+mj-lt"/>
              <a:buAutoNum type="arabicPeriod"/>
            </a:pPr>
            <a:r>
              <a:rPr lang="fr-FR" sz="1400" baseline="0" dirty="0" smtClean="0"/>
              <a:t>Nos passages </a:t>
            </a:r>
            <a:r>
              <a:rPr lang="fr-FR" sz="1400" baseline="0" dirty="0" smtClean="0"/>
              <a:t>bibliques – les écritures qui nous caractérisent en tant qu'église.</a:t>
            </a:r>
            <a:endParaRPr lang="fr-FR" sz="1400" baseline="0" dirty="0" smtClean="0"/>
          </a:p>
          <a:p>
            <a:pPr marL="228600" indent="-228600">
              <a:buFont typeface="+mj-lt"/>
              <a:buAutoNum type="arabicPeriod"/>
            </a:pPr>
            <a:r>
              <a:rPr lang="fr-FR" sz="1400" baseline="0" dirty="0" smtClean="0"/>
              <a:t>Nos </a:t>
            </a:r>
            <a:r>
              <a:rPr lang="fr-FR" sz="1400" baseline="0" dirty="0" smtClean="0"/>
              <a:t>déclarations – ce que nous déclarons pour que notre identité donnée par Dieu s’incarne sur terre – les déclarations qui nous tire de l’avant – comme des paroles prophétiques qu’on parle sur nous-mêmes</a:t>
            </a:r>
            <a:endParaRPr lang="fr-FR" sz="1400" baseline="0" dirty="0" smtClean="0"/>
          </a:p>
          <a:p>
            <a:pPr marL="228600" indent="-228600">
              <a:buFont typeface="+mj-lt"/>
              <a:buAutoNum type="arabicPeriod"/>
            </a:pPr>
            <a:endParaRPr lang="fr-FR" sz="1400" dirty="0"/>
          </a:p>
        </p:txBody>
      </p:sp>
      <p:sp>
        <p:nvSpPr>
          <p:cNvPr id="4" name="Slide Number Placeholder 3"/>
          <p:cNvSpPr>
            <a:spLocks noGrp="1"/>
          </p:cNvSpPr>
          <p:nvPr>
            <p:ph type="sldNum" sz="quarter" idx="10"/>
          </p:nvPr>
        </p:nvSpPr>
        <p:spPr/>
        <p:txBody>
          <a:bodyPr/>
          <a:lstStyle/>
          <a:p>
            <a:fld id="{6A89B437-9CB9-4AA7-8C4C-8A7C2B8537AA}" type="slidenum">
              <a:rPr lang="fr-FR" smtClean="0"/>
              <a:pPr/>
              <a:t>18</a:t>
            </a:fld>
            <a:endParaRPr lang="fr-F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400" kern="1200" dirty="0" smtClean="0">
                <a:solidFill>
                  <a:schemeClr val="tx1"/>
                </a:solidFill>
                <a:latin typeface="+mn-lt"/>
                <a:ea typeface="+mn-ea"/>
                <a:cs typeface="+mn-cs"/>
              </a:rPr>
              <a:t>Où nous en sommes actuellement :</a:t>
            </a:r>
          </a:p>
          <a:p>
            <a:pPr marL="685800" lvl="1" indent="-228600">
              <a:buFont typeface="+mj-lt"/>
              <a:buAutoNum type="arabicPeriod"/>
            </a:pPr>
            <a:r>
              <a:rPr lang="fr-FR" sz="1400" kern="1200" dirty="0" smtClean="0">
                <a:solidFill>
                  <a:schemeClr val="tx1"/>
                </a:solidFill>
                <a:latin typeface="+mn-lt"/>
                <a:ea typeface="+mn-ea"/>
                <a:cs typeface="+mn-cs"/>
              </a:rPr>
              <a:t>Nous avons travaillé dur tout le paquet numérique fourni…</a:t>
            </a:r>
            <a:br>
              <a:rPr lang="fr-FR" sz="1400" kern="1200" dirty="0" smtClean="0">
                <a:solidFill>
                  <a:schemeClr val="tx1"/>
                </a:solidFill>
                <a:latin typeface="+mn-lt"/>
                <a:ea typeface="+mn-ea"/>
                <a:cs typeface="+mn-cs"/>
              </a:rPr>
            </a:br>
            <a:r>
              <a:rPr lang="fr-FR" sz="1400" kern="1200" dirty="0" smtClean="0">
                <a:solidFill>
                  <a:schemeClr val="tx1"/>
                </a:solidFill>
                <a:latin typeface="+mn-lt"/>
                <a:ea typeface="+mn-ea"/>
                <a:cs typeface="+mn-cs"/>
              </a:rPr>
              <a:t>…OOOOPPPS…non – ce n’était</a:t>
            </a:r>
            <a:r>
              <a:rPr lang="fr-FR" sz="1400" kern="1200" baseline="0" dirty="0" smtClean="0">
                <a:solidFill>
                  <a:schemeClr val="tx1"/>
                </a:solidFill>
                <a:latin typeface="+mn-lt"/>
                <a:ea typeface="+mn-ea"/>
                <a:cs typeface="+mn-cs"/>
              </a:rPr>
              <a:t> pas ça !</a:t>
            </a:r>
          </a:p>
          <a:p>
            <a:pPr marL="685800" lvl="1" indent="-228600">
              <a:buFont typeface="+mj-lt"/>
              <a:buAutoNum type="arabicPeriod"/>
            </a:pPr>
            <a:r>
              <a:rPr lang="fr-FR" sz="1400" kern="1200" dirty="0" smtClean="0">
                <a:solidFill>
                  <a:schemeClr val="tx1"/>
                </a:solidFill>
                <a:latin typeface="+mn-lt"/>
                <a:ea typeface="+mn-ea"/>
                <a:cs typeface="+mn-cs"/>
              </a:rPr>
              <a:t>…voilà – c’est </a:t>
            </a:r>
            <a:r>
              <a:rPr lang="fr-FR" sz="1400" kern="1200" dirty="0" err="1" smtClean="0">
                <a:solidFill>
                  <a:schemeClr val="tx1"/>
                </a:solidFill>
                <a:latin typeface="+mn-lt"/>
                <a:ea typeface="+mn-ea"/>
                <a:cs typeface="+mn-cs"/>
              </a:rPr>
              <a:t>mieu</a:t>
            </a:r>
            <a:r>
              <a:rPr lang="fr-FR" sz="1400" kern="1200" dirty="0" smtClean="0">
                <a:solidFill>
                  <a:schemeClr val="tx1"/>
                </a:solidFill>
                <a:latin typeface="+mn-lt"/>
                <a:ea typeface="+mn-ea"/>
                <a:cs typeface="+mn-cs"/>
              </a:rPr>
              <a:t/>
            </a:r>
            <a:br>
              <a:rPr lang="fr-FR" sz="1400" kern="1200" dirty="0" smtClean="0">
                <a:solidFill>
                  <a:schemeClr val="tx1"/>
                </a:solidFill>
                <a:latin typeface="+mn-lt"/>
                <a:ea typeface="+mn-ea"/>
                <a:cs typeface="+mn-cs"/>
              </a:rPr>
            </a:br>
            <a:endParaRPr lang="fr-FR" sz="1400" dirty="0" smtClean="0"/>
          </a:p>
          <a:p>
            <a:pPr marL="685800" lvl="1" indent="-228600">
              <a:buFont typeface="+mj-lt"/>
              <a:buAutoNum type="arabicPeriod"/>
            </a:pPr>
            <a:r>
              <a:rPr lang="fr-FR" sz="1400" dirty="0" smtClean="0"/>
              <a:t>…D’où sont sortis déjà certains résultats pratiques et stratégiques </a:t>
            </a:r>
          </a:p>
          <a:p>
            <a:pPr marL="685800" lvl="1" indent="-228600">
              <a:buFont typeface="+mj-lt"/>
              <a:buAutoNum type="arabicPeriod"/>
            </a:pPr>
            <a:r>
              <a:rPr lang="fr-FR" sz="1400" kern="1200" dirty="0" smtClean="0">
                <a:solidFill>
                  <a:schemeClr val="tx1"/>
                </a:solidFill>
                <a:latin typeface="+mn-lt"/>
                <a:ea typeface="+mn-ea"/>
                <a:cs typeface="+mn-cs"/>
              </a:rPr>
              <a:t>Il nous reste </a:t>
            </a:r>
            <a:r>
              <a:rPr lang="fr-FR" sz="1400" b="1" kern="1200" dirty="0" smtClean="0">
                <a:solidFill>
                  <a:schemeClr val="tx1"/>
                </a:solidFill>
                <a:latin typeface="+mn-lt"/>
                <a:ea typeface="+mn-ea"/>
                <a:cs typeface="+mn-cs"/>
              </a:rPr>
              <a:t>un travail important </a:t>
            </a:r>
            <a:r>
              <a:rPr lang="fr-FR" sz="1400" kern="1200" dirty="0" smtClean="0">
                <a:solidFill>
                  <a:schemeClr val="tx1"/>
                </a:solidFill>
                <a:latin typeface="+mn-lt"/>
                <a:ea typeface="+mn-ea"/>
                <a:cs typeface="+mn-cs"/>
              </a:rPr>
              <a:t>d’application – par exemple : </a:t>
            </a:r>
          </a:p>
          <a:p>
            <a:pPr marL="685800" lvl="1" indent="-228600">
              <a:buClrTx/>
              <a:buFont typeface="+mj-lt"/>
              <a:buAutoNum type="arabicPeriod"/>
            </a:pPr>
            <a:r>
              <a:rPr lang="en-US" sz="1400" dirty="0" err="1" smtClean="0"/>
              <a:t>Traiter</a:t>
            </a:r>
            <a:r>
              <a:rPr lang="en-US" sz="1400" dirty="0" smtClean="0"/>
              <a:t> les </a:t>
            </a:r>
            <a:r>
              <a:rPr lang="en-US" sz="1400" dirty="0" err="1" smtClean="0"/>
              <a:t>besoins</a:t>
            </a:r>
            <a:r>
              <a:rPr lang="en-US" sz="1400" dirty="0" smtClean="0"/>
              <a:t> </a:t>
            </a:r>
            <a:r>
              <a:rPr lang="en-US" sz="1400" dirty="0" err="1" smtClean="0"/>
              <a:t>urgents</a:t>
            </a:r>
            <a:r>
              <a:rPr lang="en-US" sz="1400" dirty="0" smtClean="0"/>
              <a:t> </a:t>
            </a:r>
            <a:r>
              <a:rPr lang="en-US" sz="1400" dirty="0" err="1" smtClean="0"/>
              <a:t>où</a:t>
            </a:r>
            <a:r>
              <a:rPr lang="en-US" sz="1400" dirty="0" smtClean="0"/>
              <a:t> la </a:t>
            </a:r>
            <a:r>
              <a:rPr lang="en-US" sz="1400" dirty="0" err="1" smtClean="0"/>
              <a:t>risque</a:t>
            </a:r>
            <a:r>
              <a:rPr lang="en-US" sz="1400" dirty="0" smtClean="0"/>
              <a:t> </a:t>
            </a:r>
            <a:r>
              <a:rPr lang="en-US" sz="1400" dirty="0" err="1" smtClean="0"/>
              <a:t>posée</a:t>
            </a:r>
            <a:r>
              <a:rPr lang="en-US" sz="1400" dirty="0" smtClean="0"/>
              <a:t> </a:t>
            </a:r>
            <a:r>
              <a:rPr lang="en-US" sz="1400" dirty="0" err="1" smtClean="0"/>
              <a:t>est</a:t>
            </a:r>
            <a:r>
              <a:rPr lang="en-US" sz="1400" dirty="0" smtClean="0"/>
              <a:t> </a:t>
            </a:r>
            <a:r>
              <a:rPr lang="en-US" sz="1400" dirty="0" err="1" smtClean="0"/>
              <a:t>importante</a:t>
            </a:r>
            <a:endParaRPr lang="fr-FR" sz="1400" dirty="0" smtClean="0"/>
          </a:p>
          <a:p>
            <a:pPr marL="685800" lvl="1" indent="-228600">
              <a:buClrTx/>
              <a:buFont typeface="+mj-lt"/>
              <a:buAutoNum type="arabicPeriod"/>
            </a:pPr>
            <a:r>
              <a:rPr lang="fr-FR" sz="1400" dirty="0" smtClean="0"/>
              <a:t>Aligner notre structure avec notre vision</a:t>
            </a:r>
          </a:p>
          <a:p>
            <a:pPr marL="685800" lvl="1" indent="-228600">
              <a:buClrTx/>
              <a:buFont typeface="+mj-lt"/>
              <a:buAutoNum type="arabicPeriod"/>
            </a:pPr>
            <a:r>
              <a:rPr lang="fr-FR" sz="1400" dirty="0" smtClean="0"/>
              <a:t>Appliquer la vision, mission et culture dans chaque départements de l’église</a:t>
            </a:r>
            <a:endParaRPr lang="fr-FR" sz="1400" kern="1200" dirty="0" smtClean="0">
              <a:solidFill>
                <a:schemeClr val="tx1"/>
              </a:solidFill>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fld id="{6A89B437-9CB9-4AA7-8C4C-8A7C2B8537AA}" type="slidenum">
              <a:rPr lang="fr-FR" smtClean="0"/>
              <a:pPr/>
              <a:t>19</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6A89B437-9CB9-4AA7-8C4C-8A7C2B8537AA}" type="slidenum">
              <a:rPr lang="fr-FR" smtClean="0"/>
              <a:pPr/>
              <a:t>2</a:t>
            </a:fld>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fr-FR" sz="1400" kern="1200" dirty="0" smtClean="0">
                <a:solidFill>
                  <a:schemeClr val="tx1"/>
                </a:solidFill>
                <a:latin typeface="+mn-lt"/>
                <a:ea typeface="+mn-ea"/>
                <a:cs typeface="+mn-cs"/>
              </a:rPr>
              <a:t>Nous avons déjà beaucoup appris</a:t>
            </a:r>
          </a:p>
          <a:p>
            <a:pPr marL="228600" indent="-228600">
              <a:buFont typeface="+mj-lt"/>
              <a:buAutoNum type="arabicPeriod"/>
            </a:pPr>
            <a:r>
              <a:rPr lang="fr-FR" sz="1400" dirty="0" smtClean="0"/>
              <a:t>Nous avons déjà beaucoup découvert</a:t>
            </a:r>
            <a:endParaRPr lang="fr-FR" sz="1400" kern="1200" dirty="0" smtClean="0">
              <a:solidFill>
                <a:schemeClr val="tx1"/>
              </a:solidFill>
              <a:latin typeface="+mn-lt"/>
              <a:ea typeface="+mn-ea"/>
              <a:cs typeface="+mn-cs"/>
            </a:endParaRPr>
          </a:p>
          <a:p>
            <a:pPr marL="228600" indent="-228600">
              <a:buFont typeface="+mj-lt"/>
              <a:buAutoNum type="arabicPeriod"/>
            </a:pPr>
            <a:r>
              <a:rPr lang="fr-FR" sz="1400" kern="1200" dirty="0" smtClean="0">
                <a:solidFill>
                  <a:schemeClr val="tx1"/>
                </a:solidFill>
                <a:latin typeface="+mn-lt"/>
                <a:ea typeface="+mn-ea"/>
                <a:cs typeface="+mn-cs"/>
              </a:rPr>
              <a:t>Nous avons déjà fait preuve d’une expérience d’unité bouleversante en travaillant en profondeur ensemble</a:t>
            </a:r>
          </a:p>
          <a:p>
            <a:pPr marL="228600" indent="-228600">
              <a:buFont typeface="+mj-lt"/>
              <a:buAutoNum type="arabicPeriod"/>
            </a:pPr>
            <a:r>
              <a:rPr lang="fr-FR" sz="1400" dirty="0" smtClean="0"/>
              <a:t>Nous avons expérimenté une injection d’espérance quand on voit </a:t>
            </a:r>
            <a:r>
              <a:rPr lang="fr-FR" sz="1400" kern="1200" dirty="0" smtClean="0">
                <a:solidFill>
                  <a:schemeClr val="tx1"/>
                </a:solidFill>
                <a:latin typeface="+mn-lt"/>
                <a:ea typeface="+mn-ea"/>
                <a:cs typeface="+mn-cs"/>
              </a:rPr>
              <a:t>ce que Dieu a pour nous tous et pour cette église</a:t>
            </a:r>
          </a:p>
          <a:p>
            <a:pPr marL="228600" indent="-228600">
              <a:buFont typeface="+mj-lt"/>
              <a:buAutoNum type="arabicPeriod"/>
            </a:pPr>
            <a:r>
              <a:rPr lang="en-US" sz="1400" kern="1200" dirty="0" err="1" smtClean="0">
                <a:solidFill>
                  <a:schemeClr val="tx1"/>
                </a:solidFill>
                <a:latin typeface="+mn-lt"/>
                <a:ea typeface="+mn-ea"/>
                <a:cs typeface="+mn-cs"/>
              </a:rPr>
              <a:t>D’autres</a:t>
            </a:r>
            <a:r>
              <a:rPr lang="en-US" sz="1400" kern="1200" dirty="0" smtClean="0">
                <a:solidFill>
                  <a:schemeClr val="tx1"/>
                </a:solidFill>
                <a:latin typeface="+mn-lt"/>
                <a:ea typeface="+mn-ea"/>
                <a:cs typeface="+mn-cs"/>
              </a:rPr>
              <a:t> </a:t>
            </a:r>
            <a:r>
              <a:rPr lang="en-US" sz="1400" kern="1200" dirty="0" err="1" smtClean="0">
                <a:solidFill>
                  <a:schemeClr val="tx1"/>
                </a:solidFill>
                <a:latin typeface="+mn-lt"/>
                <a:ea typeface="+mn-ea"/>
                <a:cs typeface="+mn-cs"/>
              </a:rPr>
              <a:t>églises</a:t>
            </a:r>
            <a:r>
              <a:rPr lang="en-US" sz="1400" kern="1200" dirty="0" smtClean="0">
                <a:solidFill>
                  <a:schemeClr val="tx1"/>
                </a:solidFill>
                <a:latin typeface="+mn-lt"/>
                <a:ea typeface="+mn-ea"/>
                <a:cs typeface="+mn-cs"/>
              </a:rPr>
              <a:t> </a:t>
            </a:r>
            <a:r>
              <a:rPr lang="en-US" sz="1400" kern="1200" dirty="0" err="1" smtClean="0">
                <a:solidFill>
                  <a:schemeClr val="tx1"/>
                </a:solidFill>
                <a:latin typeface="+mn-lt"/>
                <a:ea typeface="+mn-ea"/>
                <a:cs typeface="+mn-cs"/>
              </a:rPr>
              <a:t>sont</a:t>
            </a:r>
            <a:r>
              <a:rPr lang="en-US" sz="1400" kern="1200" dirty="0" smtClean="0">
                <a:solidFill>
                  <a:schemeClr val="tx1"/>
                </a:solidFill>
                <a:latin typeface="+mn-lt"/>
                <a:ea typeface="+mn-ea"/>
                <a:cs typeface="+mn-cs"/>
              </a:rPr>
              <a:t> déjà en train</a:t>
            </a:r>
            <a:r>
              <a:rPr lang="en-US" sz="1400" kern="1200" baseline="0" dirty="0" smtClean="0">
                <a:solidFill>
                  <a:schemeClr val="tx1"/>
                </a:solidFill>
                <a:latin typeface="+mn-lt"/>
                <a:ea typeface="+mn-ea"/>
                <a:cs typeface="+mn-cs"/>
              </a:rPr>
              <a:t> de nous demander </a:t>
            </a:r>
            <a:r>
              <a:rPr lang="en-US" sz="1400" kern="1200" baseline="0" dirty="0" err="1" smtClean="0">
                <a:solidFill>
                  <a:schemeClr val="tx1"/>
                </a:solidFill>
                <a:latin typeface="+mn-lt"/>
                <a:ea typeface="+mn-ea"/>
                <a:cs typeface="+mn-cs"/>
              </a:rPr>
              <a:t>notre</a:t>
            </a:r>
            <a:r>
              <a:rPr lang="en-US" sz="1400" kern="1200" baseline="0" dirty="0" smtClean="0">
                <a:solidFill>
                  <a:schemeClr val="tx1"/>
                </a:solidFill>
                <a:latin typeface="+mn-lt"/>
                <a:ea typeface="+mn-ea"/>
                <a:cs typeface="+mn-cs"/>
              </a:rPr>
              <a:t> </a:t>
            </a:r>
            <a:r>
              <a:rPr lang="en-US" sz="1400" kern="1200" baseline="0" dirty="0" err="1" smtClean="0">
                <a:solidFill>
                  <a:schemeClr val="tx1"/>
                </a:solidFill>
                <a:latin typeface="+mn-lt"/>
                <a:ea typeface="+mn-ea"/>
                <a:cs typeface="+mn-cs"/>
              </a:rPr>
              <a:t>traduction</a:t>
            </a:r>
            <a:r>
              <a:rPr lang="en-US" sz="1400" kern="1200" baseline="0" dirty="0" smtClean="0">
                <a:solidFill>
                  <a:schemeClr val="tx1"/>
                </a:solidFill>
                <a:latin typeface="+mn-lt"/>
                <a:ea typeface="+mn-ea"/>
                <a:cs typeface="+mn-cs"/>
              </a:rPr>
              <a:t> pour </a:t>
            </a:r>
            <a:r>
              <a:rPr lang="en-US" sz="1400" kern="1200" baseline="0" dirty="0" err="1" smtClean="0">
                <a:solidFill>
                  <a:schemeClr val="tx1"/>
                </a:solidFill>
                <a:latin typeface="+mn-lt"/>
                <a:ea typeface="+mn-ea"/>
                <a:cs typeface="+mn-cs"/>
              </a:rPr>
              <a:t>qu’elles</a:t>
            </a:r>
            <a:r>
              <a:rPr lang="en-US" sz="1400" kern="1200" baseline="0" dirty="0" smtClean="0">
                <a:solidFill>
                  <a:schemeClr val="tx1"/>
                </a:solidFill>
                <a:latin typeface="+mn-lt"/>
                <a:ea typeface="+mn-ea"/>
                <a:cs typeface="+mn-cs"/>
              </a:rPr>
              <a:t> </a:t>
            </a:r>
            <a:r>
              <a:rPr lang="en-US" sz="1400" kern="1200" baseline="0" dirty="0" err="1" smtClean="0">
                <a:solidFill>
                  <a:schemeClr val="tx1"/>
                </a:solidFill>
                <a:latin typeface="+mn-lt"/>
                <a:ea typeface="+mn-ea"/>
                <a:cs typeface="+mn-cs"/>
              </a:rPr>
              <a:t>puissent</a:t>
            </a:r>
            <a:r>
              <a:rPr lang="en-US" sz="1400" kern="1200" baseline="0" dirty="0" smtClean="0">
                <a:solidFill>
                  <a:schemeClr val="tx1"/>
                </a:solidFill>
                <a:latin typeface="+mn-lt"/>
                <a:ea typeface="+mn-ea"/>
                <a:cs typeface="+mn-cs"/>
              </a:rPr>
              <a:t> en </a:t>
            </a:r>
            <a:r>
              <a:rPr lang="en-US" sz="1400" kern="1200" baseline="0" dirty="0" err="1" smtClean="0">
                <a:solidFill>
                  <a:schemeClr val="tx1"/>
                </a:solidFill>
                <a:latin typeface="+mn-lt"/>
                <a:ea typeface="+mn-ea"/>
                <a:cs typeface="+mn-cs"/>
              </a:rPr>
              <a:t>profiter</a:t>
            </a:r>
            <a:endParaRPr lang="fr-FR" sz="1400" kern="1200" dirty="0" smtClean="0">
              <a:solidFill>
                <a:schemeClr val="tx1"/>
              </a:solidFill>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fld id="{6A89B437-9CB9-4AA7-8C4C-8A7C2B8537AA}" type="slidenum">
              <a:rPr lang="fr-FR" smtClean="0"/>
              <a:pPr/>
              <a:t>20</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6A89B437-9CB9-4AA7-8C4C-8A7C2B8537AA}" type="slidenum">
              <a:rPr lang="fr-FR" smtClean="0"/>
              <a:pPr/>
              <a:t>3</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6A89B437-9CB9-4AA7-8C4C-8A7C2B8537AA}" type="slidenum">
              <a:rPr lang="fr-FR" smtClean="0"/>
              <a:pPr/>
              <a:t>4</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6A89B437-9CB9-4AA7-8C4C-8A7C2B8537AA}" type="slidenum">
              <a:rPr lang="fr-FR" smtClean="0"/>
              <a:pPr/>
              <a:t>5</a:t>
            </a:fld>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6A89B437-9CB9-4AA7-8C4C-8A7C2B8537AA}" type="slidenum">
              <a:rPr lang="fr-FR" smtClean="0"/>
              <a:pPr/>
              <a:t>6</a:t>
            </a:fld>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6A89B437-9CB9-4AA7-8C4C-8A7C2B8537AA}" type="slidenum">
              <a:rPr lang="fr-FR" smtClean="0"/>
              <a:pPr/>
              <a:t>7</a:t>
            </a:fld>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400" kern="1200" dirty="0" smtClean="0">
                <a:solidFill>
                  <a:schemeClr val="tx1"/>
                </a:solidFill>
                <a:latin typeface="+mn-lt"/>
                <a:ea typeface="+mn-ea"/>
                <a:cs typeface="+mn-cs"/>
              </a:rPr>
              <a:t>La petite histoire:</a:t>
            </a:r>
          </a:p>
          <a:p>
            <a:pPr marL="685800" lvl="1" indent="-228600">
              <a:buFont typeface="+mj-lt"/>
              <a:buAutoNum type="arabicPeriod"/>
            </a:pPr>
            <a:r>
              <a:rPr lang="fr-FR" sz="1400" kern="1200" dirty="0" smtClean="0">
                <a:solidFill>
                  <a:schemeClr val="tx1"/>
                </a:solidFill>
                <a:latin typeface="+mn-lt"/>
                <a:ea typeface="+mn-ea"/>
                <a:cs typeface="+mn-cs"/>
              </a:rPr>
              <a:t>Janvier 2015 – visite de Pierre </a:t>
            </a:r>
            <a:r>
              <a:rPr lang="fr-FR" sz="1400" kern="1200" dirty="0" err="1" smtClean="0">
                <a:solidFill>
                  <a:schemeClr val="tx1"/>
                </a:solidFill>
                <a:latin typeface="+mn-lt"/>
                <a:ea typeface="+mn-ea"/>
                <a:cs typeface="+mn-cs"/>
              </a:rPr>
              <a:t>Cranga</a:t>
            </a:r>
            <a:endParaRPr lang="fr-FR" sz="1400" kern="1200" dirty="0" smtClean="0">
              <a:solidFill>
                <a:schemeClr val="tx1"/>
              </a:solidFill>
              <a:latin typeface="+mn-lt"/>
              <a:ea typeface="+mn-ea"/>
              <a:cs typeface="+mn-cs"/>
            </a:endParaRPr>
          </a:p>
          <a:p>
            <a:pPr lvl="2"/>
            <a:r>
              <a:rPr lang="fr-FR" sz="1400" kern="1200" dirty="0" smtClean="0">
                <a:solidFill>
                  <a:schemeClr val="tx1"/>
                </a:solidFill>
                <a:latin typeface="+mn-lt"/>
                <a:ea typeface="+mn-ea"/>
                <a:cs typeface="+mn-cs"/>
              </a:rPr>
              <a:t>Membre de l'équipe apostolique du Réseau Héritages</a:t>
            </a:r>
          </a:p>
          <a:p>
            <a:pPr marL="685800" lvl="1" indent="-228600">
              <a:buFont typeface="+mj-lt"/>
              <a:buAutoNum type="arabicPeriod"/>
            </a:pPr>
            <a:r>
              <a:rPr lang="fr-FR" sz="1400" kern="1200" dirty="0" smtClean="0">
                <a:solidFill>
                  <a:schemeClr val="tx1"/>
                </a:solidFill>
                <a:latin typeface="+mn-lt"/>
                <a:ea typeface="+mn-ea"/>
                <a:cs typeface="+mn-cs"/>
              </a:rPr>
              <a:t>Réunion d’équipiers de l’église menée par Pierre</a:t>
            </a:r>
          </a:p>
          <a:p>
            <a:pPr lvl="2"/>
            <a:r>
              <a:rPr lang="fr-FR" sz="1400" kern="1200" dirty="0" smtClean="0">
                <a:solidFill>
                  <a:schemeClr val="tx1"/>
                </a:solidFill>
                <a:latin typeface="+mn-lt"/>
                <a:ea typeface="+mn-ea"/>
                <a:cs typeface="+mn-cs"/>
              </a:rPr>
              <a:t>Sentiment d’être entendu et compris</a:t>
            </a:r>
          </a:p>
          <a:p>
            <a:pPr lvl="2"/>
            <a:r>
              <a:rPr lang="fr-FR" sz="1400" kern="1200" dirty="0" smtClean="0">
                <a:solidFill>
                  <a:schemeClr val="tx1"/>
                </a:solidFill>
                <a:latin typeface="+mn-lt"/>
                <a:ea typeface="+mn-ea"/>
                <a:cs typeface="+mn-cs"/>
              </a:rPr>
              <a:t>Espérance pour l’avenir</a:t>
            </a:r>
          </a:p>
          <a:p>
            <a:pPr marL="685800" lvl="1" indent="-228600">
              <a:buFont typeface="+mj-lt"/>
              <a:buAutoNum type="arabicPeriod"/>
            </a:pPr>
            <a:r>
              <a:rPr lang="fr-FR" sz="1400" kern="1200" dirty="0" smtClean="0">
                <a:solidFill>
                  <a:schemeClr val="tx1"/>
                </a:solidFill>
                <a:latin typeface="+mn-lt"/>
                <a:ea typeface="+mn-ea"/>
                <a:cs typeface="+mn-cs"/>
              </a:rPr>
              <a:t>Réunion conseil avec Pierre</a:t>
            </a:r>
          </a:p>
          <a:p>
            <a:pPr lvl="2"/>
            <a:r>
              <a:rPr lang="fr-FR" sz="1400" kern="1200" dirty="0" smtClean="0">
                <a:solidFill>
                  <a:schemeClr val="tx1"/>
                </a:solidFill>
                <a:latin typeface="+mn-lt"/>
                <a:ea typeface="+mn-ea"/>
                <a:cs typeface="+mn-cs"/>
              </a:rPr>
              <a:t>Renaissance d’une vision pour l’avenir</a:t>
            </a:r>
          </a:p>
          <a:p>
            <a:pPr lvl="2"/>
            <a:r>
              <a:rPr lang="fr-FR" sz="1400" kern="1200" dirty="0" smtClean="0">
                <a:solidFill>
                  <a:schemeClr val="tx1"/>
                </a:solidFill>
                <a:latin typeface="+mn-lt"/>
                <a:ea typeface="+mn-ea"/>
                <a:cs typeface="+mn-cs"/>
              </a:rPr>
              <a:t>Direction claire d’un besoin de structuration</a:t>
            </a:r>
          </a:p>
          <a:p>
            <a:pPr lvl="2"/>
            <a:r>
              <a:rPr lang="fr-FR" sz="1400" b="1" i="1" kern="1200" dirty="0" smtClean="0">
                <a:solidFill>
                  <a:schemeClr val="tx1"/>
                </a:solidFill>
                <a:latin typeface="+mn-lt"/>
                <a:ea typeface="+mn-ea"/>
                <a:cs typeface="+mn-cs"/>
              </a:rPr>
              <a:t>Très encourageant </a:t>
            </a:r>
          </a:p>
          <a:p>
            <a:pPr lvl="2"/>
            <a:endParaRPr lang="fr-FR" sz="1400" dirty="0" smtClean="0"/>
          </a:p>
          <a:p>
            <a:endParaRPr lang="fr-FR" dirty="0" smtClean="0"/>
          </a:p>
          <a:p>
            <a:endParaRPr lang="fr-FR" dirty="0"/>
          </a:p>
        </p:txBody>
      </p:sp>
      <p:sp>
        <p:nvSpPr>
          <p:cNvPr id="4" name="Slide Number Placeholder 3"/>
          <p:cNvSpPr>
            <a:spLocks noGrp="1"/>
          </p:cNvSpPr>
          <p:nvPr>
            <p:ph type="sldNum" sz="quarter" idx="10"/>
          </p:nvPr>
        </p:nvSpPr>
        <p:spPr/>
        <p:txBody>
          <a:bodyPr/>
          <a:lstStyle/>
          <a:p>
            <a:fld id="{6A89B437-9CB9-4AA7-8C4C-8A7C2B8537AA}" type="slidenum">
              <a:rPr lang="fr-FR" smtClean="0"/>
              <a:pPr/>
              <a:t>8</a:t>
            </a:fld>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400" kern="1200" dirty="0" smtClean="0">
                <a:solidFill>
                  <a:schemeClr val="tx1"/>
                </a:solidFill>
                <a:latin typeface="+mn-lt"/>
                <a:ea typeface="+mn-ea"/>
                <a:cs typeface="+mn-cs"/>
              </a:rPr>
              <a:t>La suite de sa visite :</a:t>
            </a:r>
          </a:p>
          <a:p>
            <a:pPr marL="685800" lvl="1" indent="-228600">
              <a:buFont typeface="+mj-lt"/>
              <a:buAutoNum type="arabicPeriod"/>
            </a:pPr>
            <a:r>
              <a:rPr lang="fr-FR" sz="1400" kern="1200" dirty="0" smtClean="0">
                <a:solidFill>
                  <a:schemeClr val="tx1"/>
                </a:solidFill>
                <a:latin typeface="+mn-lt"/>
                <a:ea typeface="+mn-ea"/>
                <a:cs typeface="+mn-cs"/>
              </a:rPr>
              <a:t>Pierre ne pouvait pas rester pour nous guider de près</a:t>
            </a:r>
          </a:p>
          <a:p>
            <a:pPr marL="685800" lvl="1" indent="-228600">
              <a:buFont typeface="+mj-lt"/>
              <a:buAutoNum type="arabicPeriod"/>
            </a:pPr>
            <a:r>
              <a:rPr lang="fr-FR" sz="1400" kern="1200" dirty="0" smtClean="0">
                <a:solidFill>
                  <a:schemeClr val="tx1"/>
                </a:solidFill>
                <a:latin typeface="+mn-lt"/>
                <a:ea typeface="+mn-ea"/>
                <a:cs typeface="+mn-cs"/>
              </a:rPr>
              <a:t>Nous avons délibéré sur comment traiter l’urgent et l’habituel ET avancer vers un nouvel avenir avec une nouvelle forme – pas évident ça !</a:t>
            </a:r>
          </a:p>
          <a:p>
            <a:pPr marL="685800" lvl="1" indent="-228600">
              <a:buFont typeface="+mj-lt"/>
              <a:buAutoNum type="arabicPeriod"/>
            </a:pPr>
            <a:r>
              <a:rPr lang="fr-FR" sz="1400" kern="1200" dirty="0" smtClean="0">
                <a:solidFill>
                  <a:schemeClr val="tx1"/>
                </a:solidFill>
                <a:latin typeface="+mn-lt"/>
                <a:ea typeface="+mn-ea"/>
                <a:cs typeface="+mn-cs"/>
              </a:rPr>
              <a:t>Ayant déjà besoin davantage de structuration, comment allons-nous nous-mêmes trouver le chemin pour avancer d’une façon structurée ?!  </a:t>
            </a:r>
          </a:p>
          <a:p>
            <a:pPr marL="685800" lvl="1" indent="-228600">
              <a:buFont typeface="+mj-lt"/>
              <a:buAutoNum type="arabicPeriod"/>
            </a:pPr>
            <a:r>
              <a:rPr lang="fr-FR" sz="1400" i="1" kern="1200" dirty="0" smtClean="0">
                <a:solidFill>
                  <a:schemeClr val="tx1"/>
                </a:solidFill>
                <a:latin typeface="+mn-lt"/>
                <a:ea typeface="+mn-ea"/>
                <a:cs typeface="+mn-cs"/>
              </a:rPr>
              <a:t>Plus ou moins piégé dans un cercle vicieux !</a:t>
            </a:r>
          </a:p>
          <a:p>
            <a:endParaRPr lang="fr-FR" sz="1400" dirty="0"/>
          </a:p>
        </p:txBody>
      </p:sp>
      <p:sp>
        <p:nvSpPr>
          <p:cNvPr id="4" name="Slide Number Placeholder 3"/>
          <p:cNvSpPr>
            <a:spLocks noGrp="1"/>
          </p:cNvSpPr>
          <p:nvPr>
            <p:ph type="sldNum" sz="quarter" idx="10"/>
          </p:nvPr>
        </p:nvSpPr>
        <p:spPr/>
        <p:txBody>
          <a:bodyPr/>
          <a:lstStyle/>
          <a:p>
            <a:fld id="{6A89B437-9CB9-4AA7-8C4C-8A7C2B8537AA}" type="slidenum">
              <a:rPr lang="fr-FR" smtClean="0"/>
              <a:pPr/>
              <a:t>9</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4CF9B1F-DC16-4BE5-A58A-4B5519B6F769}" type="datetimeFigureOut">
              <a:rPr lang="fr-FR" smtClean="0"/>
              <a:pPr/>
              <a:t>02/07/2016</a:t>
            </a:fld>
            <a:endParaRPr lang="fr-FR" dirty="0"/>
          </a:p>
        </p:txBody>
      </p:sp>
      <p:sp>
        <p:nvSpPr>
          <p:cNvPr id="19" name="Footer Placeholder 18"/>
          <p:cNvSpPr>
            <a:spLocks noGrp="1"/>
          </p:cNvSpPr>
          <p:nvPr>
            <p:ph type="ftr" sz="quarter" idx="11"/>
          </p:nvPr>
        </p:nvSpPr>
        <p:spPr/>
        <p:txBody>
          <a:bodyPr/>
          <a:lstStyle/>
          <a:p>
            <a:endParaRPr lang="fr-FR" dirty="0"/>
          </a:p>
        </p:txBody>
      </p:sp>
      <p:sp>
        <p:nvSpPr>
          <p:cNvPr id="27" name="Slide Number Placeholder 26"/>
          <p:cNvSpPr>
            <a:spLocks noGrp="1"/>
          </p:cNvSpPr>
          <p:nvPr>
            <p:ph type="sldNum" sz="quarter" idx="12"/>
          </p:nvPr>
        </p:nvSpPr>
        <p:spPr/>
        <p:txBody>
          <a:bodyPr/>
          <a:lstStyle/>
          <a:p>
            <a:fld id="{78D0D5ED-0147-40EF-9540-4B626464071A}" type="slidenum">
              <a:rPr lang="fr-FR" smtClean="0"/>
              <a:pPr/>
              <a:t>‹#›</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CF9B1F-DC16-4BE5-A58A-4B5519B6F769}" type="datetimeFigureOut">
              <a:rPr lang="fr-FR" smtClean="0"/>
              <a:pPr/>
              <a:t>02/07/2016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78D0D5ED-0147-40EF-9540-4B626464071A}" type="slidenum">
              <a:rPr lang="fr-FR" smtClean="0"/>
              <a:pPr/>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CF9B1F-DC16-4BE5-A58A-4B5519B6F769}" type="datetimeFigureOut">
              <a:rPr lang="fr-FR" smtClean="0"/>
              <a:pPr/>
              <a:t>02/07/2016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78D0D5ED-0147-40EF-9540-4B626464071A}" type="slidenum">
              <a:rPr lang="fr-FR" smtClean="0"/>
              <a:pPr/>
              <a:t>‹#›</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atin typeface="+mj-lt"/>
              </a:defRPr>
            </a:lvl1pPr>
            <a:lvl2pPr>
              <a:defRPr sz="2600">
                <a:latin typeface="+mj-lt"/>
              </a:defRPr>
            </a:lvl2pPr>
            <a:lvl3pPr>
              <a:defRPr sz="2400">
                <a:latin typeface="+mj-lt"/>
              </a:defRPr>
            </a:lvl3pPr>
            <a:lvl4pPr>
              <a:defRPr sz="2200">
                <a:latin typeface="+mj-lt"/>
              </a:defRPr>
            </a:lvl4pPr>
            <a:lvl5pPr>
              <a:defRPr>
                <a:latin typeface="+mj-l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Title 1"/>
          <p:cNvSpPr txBox="1">
            <a:spLocks/>
          </p:cNvSpPr>
          <p:nvPr userDrawn="1"/>
        </p:nvSpPr>
        <p:spPr>
          <a:xfrm>
            <a:off x="285750" y="972312"/>
            <a:ext cx="8572500" cy="704088"/>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200" b="0" i="0" u="none" strike="noStrike" kern="1200" cap="none" spc="0" normalizeH="0" baseline="0" noProof="0" dirty="0" smtClean="0">
                <a:ln>
                  <a:noFill/>
                </a:ln>
                <a:solidFill>
                  <a:schemeClr val="tx2"/>
                </a:solidFill>
                <a:effectLst/>
                <a:uLnTx/>
                <a:uFillTx/>
                <a:latin typeface="+mj-lt"/>
                <a:ea typeface="+mj-ea"/>
                <a:cs typeface="+mj-cs"/>
              </a:rPr>
              <a:t>La planification stratégique apostolique</a:t>
            </a:r>
            <a:endParaRPr kumimoji="0" lang="fr-FR" sz="4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05F3A5-4516-4FB0-AABA-91D39BB5670E}" type="datetimeFigureOut">
              <a:rPr lang="fr-FR" smtClean="0"/>
              <a:pPr/>
              <a:t>02/07/2016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65B08D-F318-4211-B5DE-F59081B1914A}" type="slidenum">
              <a:rPr lang="fr-FR" smtClean="0"/>
              <a:pPr/>
              <a:t>‹#›</a:t>
            </a:fld>
            <a:endParaRPr lang="fr-FR"/>
          </a:p>
        </p:txBody>
      </p:sp>
      <p:sp>
        <p:nvSpPr>
          <p:cNvPr id="8" name="Title 1"/>
          <p:cNvSpPr txBox="1">
            <a:spLocks/>
          </p:cNvSpPr>
          <p:nvPr userDrawn="1"/>
        </p:nvSpPr>
        <p:spPr>
          <a:xfrm>
            <a:off x="285750" y="972312"/>
            <a:ext cx="8572500" cy="704088"/>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200" b="0" i="0" u="none" strike="noStrike" kern="1200" cap="none" spc="0" normalizeH="0" baseline="0" noProof="0" dirty="0" smtClean="0">
                <a:ln>
                  <a:noFill/>
                </a:ln>
                <a:solidFill>
                  <a:schemeClr val="tx2"/>
                </a:solidFill>
                <a:effectLst/>
                <a:uLnTx/>
                <a:uFillTx/>
                <a:latin typeface="+mj-lt"/>
                <a:ea typeface="+mj-ea"/>
                <a:cs typeface="+mj-cs"/>
              </a:rPr>
              <a:t>La planification stratégique apostolique</a:t>
            </a:r>
            <a:endParaRPr kumimoji="0" lang="fr-FR" sz="4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05F3A5-4516-4FB0-AABA-91D39BB5670E}" type="datetimeFigureOut">
              <a:rPr lang="fr-FR" smtClean="0"/>
              <a:pPr/>
              <a:t>02/07/2016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65B08D-F318-4211-B5DE-F59081B1914A}" type="slidenum">
              <a:rPr lang="fr-FR" smtClean="0"/>
              <a:pPr/>
              <a:t>‹#›</a:t>
            </a:fld>
            <a:endParaRPr lang="fr-FR"/>
          </a:p>
        </p:txBody>
      </p:sp>
      <p:sp>
        <p:nvSpPr>
          <p:cNvPr id="8" name="Title 1"/>
          <p:cNvSpPr txBox="1">
            <a:spLocks/>
          </p:cNvSpPr>
          <p:nvPr userDrawn="1"/>
        </p:nvSpPr>
        <p:spPr>
          <a:xfrm>
            <a:off x="285750" y="972312"/>
            <a:ext cx="8572500" cy="704088"/>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200" b="0" i="0" u="none" strike="noStrike" kern="1200" cap="none" spc="0" normalizeH="0" baseline="0" noProof="0" dirty="0" smtClean="0">
                <a:ln>
                  <a:noFill/>
                </a:ln>
                <a:solidFill>
                  <a:schemeClr val="tx2"/>
                </a:solidFill>
                <a:effectLst/>
                <a:uLnTx/>
                <a:uFillTx/>
                <a:latin typeface="+mj-lt"/>
                <a:ea typeface="+mj-ea"/>
                <a:cs typeface="+mj-cs"/>
              </a:rPr>
              <a:t>La planification stratégique apostolique</a:t>
            </a:r>
            <a:endParaRPr kumimoji="0" lang="fr-FR" sz="4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05F3A5-4516-4FB0-AABA-91D39BB5670E}" type="datetimeFigureOut">
              <a:rPr lang="fr-FR" smtClean="0"/>
              <a:pPr/>
              <a:t>02/07/2016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65B08D-F318-4211-B5DE-F59081B1914A}" type="slidenum">
              <a:rPr lang="fr-FR" smtClean="0"/>
              <a:pPr/>
              <a:t>‹#›</a:t>
            </a:fld>
            <a:endParaRPr lang="fr-FR"/>
          </a:p>
        </p:txBody>
      </p:sp>
      <p:sp>
        <p:nvSpPr>
          <p:cNvPr id="8" name="Title 1"/>
          <p:cNvSpPr txBox="1">
            <a:spLocks/>
          </p:cNvSpPr>
          <p:nvPr userDrawn="1"/>
        </p:nvSpPr>
        <p:spPr>
          <a:xfrm>
            <a:off x="285750" y="972312"/>
            <a:ext cx="8572500" cy="704088"/>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200" b="0" i="0" u="none" strike="noStrike" kern="1200" cap="none" spc="0" normalizeH="0" baseline="0" noProof="0" dirty="0" smtClean="0">
                <a:ln>
                  <a:noFill/>
                </a:ln>
                <a:solidFill>
                  <a:schemeClr val="tx2"/>
                </a:solidFill>
                <a:effectLst/>
                <a:uLnTx/>
                <a:uFillTx/>
                <a:latin typeface="+mj-lt"/>
                <a:ea typeface="+mj-ea"/>
                <a:cs typeface="+mj-cs"/>
              </a:rPr>
              <a:t>La planification stratégique apostolique</a:t>
            </a:r>
            <a:endParaRPr kumimoji="0" lang="fr-FR" sz="4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05F3A5-4516-4FB0-AABA-91D39BB5670E}" type="datetimeFigureOut">
              <a:rPr lang="fr-FR" smtClean="0"/>
              <a:pPr/>
              <a:t>02/07/2016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65B08D-F318-4211-B5DE-F59081B1914A}" type="slidenum">
              <a:rPr lang="fr-FR" smtClean="0"/>
              <a:pPr/>
              <a:t>‹#›</a:t>
            </a:fld>
            <a:endParaRPr lang="fr-FR"/>
          </a:p>
        </p:txBody>
      </p:sp>
      <p:sp>
        <p:nvSpPr>
          <p:cNvPr id="8" name="Title 1"/>
          <p:cNvSpPr txBox="1">
            <a:spLocks/>
          </p:cNvSpPr>
          <p:nvPr userDrawn="1"/>
        </p:nvSpPr>
        <p:spPr>
          <a:xfrm>
            <a:off x="285750" y="972312"/>
            <a:ext cx="8572500" cy="704088"/>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200" b="0" i="0" u="none" strike="noStrike" kern="1200" cap="none" spc="0" normalizeH="0" baseline="0" noProof="0" dirty="0" smtClean="0">
                <a:ln>
                  <a:noFill/>
                </a:ln>
                <a:solidFill>
                  <a:schemeClr val="tx2"/>
                </a:solidFill>
                <a:effectLst/>
                <a:uLnTx/>
                <a:uFillTx/>
                <a:latin typeface="+mj-lt"/>
                <a:ea typeface="+mj-ea"/>
                <a:cs typeface="+mj-cs"/>
              </a:rPr>
              <a:t>La planification stratégique apostolique</a:t>
            </a:r>
            <a:endParaRPr kumimoji="0" lang="fr-FR" sz="4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CF9B1F-DC16-4BE5-A58A-4B5519B6F769}" type="datetimeFigureOut">
              <a:rPr lang="fr-FR" smtClean="0"/>
              <a:pPr/>
              <a:t>02/07/2016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78D0D5ED-0147-40EF-9540-4B626464071A}" type="slidenum">
              <a:rPr lang="fr-FR" smtClean="0"/>
              <a:pPr/>
              <a:t>‹#›</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4CF9B1F-DC16-4BE5-A58A-4B5519B6F769}" type="datetimeFigureOut">
              <a:rPr lang="fr-FR" smtClean="0"/>
              <a:pPr/>
              <a:t>02/07/2016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78D0D5ED-0147-40EF-9540-4B626464071A}" type="slidenum">
              <a:rPr lang="fr-FR" smtClean="0"/>
              <a:pPr/>
              <a:t>‹#›</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4CF9B1F-DC16-4BE5-A58A-4B5519B6F769}" type="datetimeFigureOut">
              <a:rPr lang="fr-FR" smtClean="0"/>
              <a:pPr/>
              <a:t>02/07/2016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78D0D5ED-0147-40EF-9540-4B626464071A}" type="slidenum">
              <a:rPr lang="fr-FR" smtClean="0"/>
              <a:pPr/>
              <a:t>‹#›</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4CF9B1F-DC16-4BE5-A58A-4B5519B6F769}" type="datetimeFigureOut">
              <a:rPr lang="fr-FR" smtClean="0"/>
              <a:pPr/>
              <a:t>02/07/2016</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78D0D5ED-0147-40EF-9540-4B626464071A}" type="slidenum">
              <a:rPr lang="fr-FR" smtClean="0"/>
              <a:pPr/>
              <a:t>‹#›</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4CF9B1F-DC16-4BE5-A58A-4B5519B6F769}" type="datetimeFigureOut">
              <a:rPr lang="fr-FR" smtClean="0"/>
              <a:pPr/>
              <a:t>02/07/2016</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78D0D5ED-0147-40EF-9540-4B626464071A}" type="slidenum">
              <a:rPr lang="fr-FR" smtClean="0"/>
              <a:pPr/>
              <a:t>‹#›</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CF9B1F-DC16-4BE5-A58A-4B5519B6F769}" type="datetimeFigureOut">
              <a:rPr lang="fr-FR" smtClean="0"/>
              <a:pPr/>
              <a:t>02/07/2016</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78D0D5ED-0147-40EF-9540-4B626464071A}" type="slidenum">
              <a:rPr lang="fr-FR" smtClean="0"/>
              <a:pPr/>
              <a:t>‹#›</a:t>
            </a:fld>
            <a:endParaRPr lang="fr-FR" dirty="0"/>
          </a:p>
        </p:txBody>
      </p:sp>
      <p:sp>
        <p:nvSpPr>
          <p:cNvPr id="5" name="Title 1"/>
          <p:cNvSpPr txBox="1">
            <a:spLocks/>
          </p:cNvSpPr>
          <p:nvPr userDrawn="1"/>
        </p:nvSpPr>
        <p:spPr>
          <a:xfrm>
            <a:off x="285750" y="972312"/>
            <a:ext cx="8572500" cy="704088"/>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200" b="0" i="0" u="none" strike="noStrike" kern="1200" cap="none" spc="0" normalizeH="0" baseline="0" noProof="0" dirty="0" smtClean="0">
                <a:ln>
                  <a:noFill/>
                </a:ln>
                <a:solidFill>
                  <a:schemeClr val="tx2"/>
                </a:solidFill>
                <a:effectLst/>
                <a:uLnTx/>
                <a:uFillTx/>
                <a:latin typeface="+mj-lt"/>
                <a:ea typeface="+mj-ea"/>
                <a:cs typeface="+mj-cs"/>
              </a:rPr>
              <a:t>La planification stratégique apostolique</a:t>
            </a:r>
            <a:endParaRPr kumimoji="0" lang="fr-FR" sz="4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4CF9B1F-DC16-4BE5-A58A-4B5519B6F769}" type="datetimeFigureOut">
              <a:rPr lang="fr-FR" smtClean="0"/>
              <a:pPr/>
              <a:t>02/07/2016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78D0D5ED-0147-40EF-9540-4B626464071A}" type="slidenum">
              <a:rPr lang="fr-FR" smtClean="0"/>
              <a:pPr/>
              <a:t>‹#›</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4CF9B1F-DC16-4BE5-A58A-4B5519B6F769}" type="datetimeFigureOut">
              <a:rPr lang="fr-FR" smtClean="0"/>
              <a:pPr/>
              <a:t>02/07/2016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a:xfrm>
            <a:off x="8077200" y="6356350"/>
            <a:ext cx="609600" cy="365125"/>
          </a:xfrm>
        </p:spPr>
        <p:txBody>
          <a:bodyPr/>
          <a:lstStyle/>
          <a:p>
            <a:fld id="{78D0D5ED-0147-40EF-9540-4B626464071A}" type="slidenum">
              <a:rPr lang="fr-FR" smtClean="0"/>
              <a:pPr/>
              <a:t>‹#›</a:t>
            </a:fld>
            <a:endParaRPr lang="fr-FR"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4CF9B1F-DC16-4BE5-A58A-4B5519B6F769}" type="datetimeFigureOut">
              <a:rPr lang="fr-FR" smtClean="0"/>
              <a:pPr/>
              <a:t>02/07/2016</a:t>
            </a:fld>
            <a:endParaRPr lang="fr-FR"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8D0D5ED-0147-40EF-9540-4B626464071A}" type="slidenum">
              <a:rPr lang="fr-FR" smtClean="0"/>
              <a:pPr/>
              <a:t>‹#›</a:t>
            </a:fld>
            <a:endParaRPr lang="fr-FR"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Visitors" descr="Question-People.jpg"/>
          <p:cNvPicPr>
            <a:picLocks noChangeAspect="1"/>
          </p:cNvPicPr>
          <p:nvPr/>
        </p:nvPicPr>
        <p:blipFill>
          <a:blip r:embed="rId3" cstate="print"/>
          <a:stretch>
            <a:fillRect/>
          </a:stretch>
        </p:blipFill>
        <p:spPr>
          <a:xfrm>
            <a:off x="2259433" y="2553418"/>
            <a:ext cx="4625135" cy="4304581"/>
          </a:xfrm>
          <a:prstGeom prst="rect">
            <a:avLst/>
          </a:prstGeom>
        </p:spPr>
      </p:pic>
      <p:pic>
        <p:nvPicPr>
          <p:cNvPr id="6" name="Results" descr="Puzzle piece.jpg"/>
          <p:cNvPicPr>
            <a:picLocks noChangeAspect="1"/>
          </p:cNvPicPr>
          <p:nvPr/>
        </p:nvPicPr>
        <p:blipFill>
          <a:blip r:embed="rId4" cstate="print"/>
          <a:stretch>
            <a:fillRect/>
          </a:stretch>
        </p:blipFill>
        <p:spPr>
          <a:xfrm>
            <a:off x="1843177" y="2503097"/>
            <a:ext cx="5457647" cy="4093235"/>
          </a:xfrm>
          <a:prstGeom prst="rect">
            <a:avLst/>
          </a:prstGeom>
        </p:spPr>
      </p:pic>
      <p:pic>
        <p:nvPicPr>
          <p:cNvPr id="5" name="Future" descr="Business-Process-Numbered.png"/>
          <p:cNvPicPr>
            <a:picLocks noChangeAspect="1"/>
          </p:cNvPicPr>
          <p:nvPr/>
        </p:nvPicPr>
        <p:blipFill>
          <a:blip r:embed="rId5" cstate="print"/>
          <a:stretch>
            <a:fillRect/>
          </a:stretch>
        </p:blipFill>
        <p:spPr>
          <a:xfrm>
            <a:off x="375921" y="3343904"/>
            <a:ext cx="8392159" cy="2587020"/>
          </a:xfrm>
          <a:prstGeom prst="rect">
            <a:avLst/>
          </a:prstGeom>
        </p:spPr>
      </p:pic>
      <p:pic>
        <p:nvPicPr>
          <p:cNvPr id="8" name="Process" descr="puzzle-pieces2.jpg"/>
          <p:cNvPicPr>
            <a:picLocks noChangeAspect="1"/>
          </p:cNvPicPr>
          <p:nvPr/>
        </p:nvPicPr>
        <p:blipFill>
          <a:blip r:embed="rId6" cstate="print"/>
          <a:stretch>
            <a:fillRect/>
          </a:stretch>
        </p:blipFill>
        <p:spPr>
          <a:xfrm>
            <a:off x="2052371" y="2451798"/>
            <a:ext cx="5039259" cy="4406202"/>
          </a:xfrm>
          <a:prstGeom prst="rect">
            <a:avLst/>
          </a:prstGeom>
        </p:spPr>
      </p:pic>
      <p:sp>
        <p:nvSpPr>
          <p:cNvPr id="2" name="Content Placeholder 1"/>
          <p:cNvSpPr>
            <a:spLocks noGrp="1"/>
          </p:cNvSpPr>
          <p:nvPr>
            <p:ph idx="1"/>
          </p:nvPr>
        </p:nvSpPr>
        <p:spPr/>
        <p:txBody>
          <a:bodyPr>
            <a:normAutofit/>
          </a:bodyPr>
          <a:lstStyle/>
          <a:p>
            <a:r>
              <a:rPr lang="fr-FR" dirty="0" smtClean="0"/>
              <a:t>Aujourd’hui en 40-45 </a:t>
            </a:r>
            <a:r>
              <a:rPr lang="fr-FR" dirty="0" err="1" smtClean="0"/>
              <a:t>mins</a:t>
            </a:r>
            <a:r>
              <a:rPr lang="fr-FR" dirty="0" smtClean="0"/>
              <a:t> :</a:t>
            </a:r>
          </a:p>
        </p:txBody>
      </p:sp>
      <p:sp>
        <p:nvSpPr>
          <p:cNvPr id="33794" name="AutoShape 2" descr="http://www.mairie-veigne.com/sites/default/files/images/enfancejeun/vie_scol_periscol/calendrier2.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 name="Calendar" descr="calendrier2.jpg"/>
          <p:cNvPicPr>
            <a:picLocks noChangeAspect="1"/>
          </p:cNvPicPr>
          <p:nvPr/>
        </p:nvPicPr>
        <p:blipFill>
          <a:blip r:embed="rId7" cstate="print"/>
          <a:stretch>
            <a:fillRect/>
          </a:stretch>
        </p:blipFill>
        <p:spPr>
          <a:xfrm>
            <a:off x="2174323" y="2607012"/>
            <a:ext cx="4795355" cy="38282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4"/>
                                        </p:tgtEl>
                                      </p:cBhvr>
                                    </p:animEffect>
                                    <p:set>
                                      <p:cBhvr>
                                        <p:cTn id="12" dur="1" fill="hold">
                                          <p:stCondLst>
                                            <p:cond delay="999"/>
                                          </p:stCondLst>
                                        </p:cTn>
                                        <p:tgtEl>
                                          <p:spTgt spid="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1000"/>
                                        <p:tgtEl>
                                          <p:spTgt spid="8"/>
                                        </p:tgtEl>
                                      </p:cBhvr>
                                    </p:animEffect>
                                    <p:set>
                                      <p:cBhvr>
                                        <p:cTn id="20" dur="1" fill="hold">
                                          <p:stCondLst>
                                            <p:cond delay="999"/>
                                          </p:stCondLst>
                                        </p:cTn>
                                        <p:tgtEl>
                                          <p:spTgt spid="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1000"/>
                                        <p:tgtEl>
                                          <p:spTgt spid="6"/>
                                        </p:tgtEl>
                                      </p:cBhvr>
                                    </p:animEffect>
                                    <p:set>
                                      <p:cBhvr>
                                        <p:cTn id="28" dur="1" fill="hold">
                                          <p:stCondLst>
                                            <p:cond delay="999"/>
                                          </p:stCondLst>
                                        </p:cTn>
                                        <p:tgtEl>
                                          <p:spTgt spid="6"/>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1000"/>
                                        <p:tgtEl>
                                          <p:spTgt spid="5"/>
                                        </p:tgtEl>
                                      </p:cBhvr>
                                    </p:animEffect>
                                    <p:set>
                                      <p:cBhvr>
                                        <p:cTn id="36" dur="1" fill="hold">
                                          <p:stCondLst>
                                            <p:cond delay="999"/>
                                          </p:stCondLst>
                                        </p:cTn>
                                        <p:tgtEl>
                                          <p:spTgt spid="5"/>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fr-FR" sz="4000" dirty="0" smtClean="0">
                <a:latin typeface="+mj-lt"/>
              </a:rPr>
              <a:t>Début mai, 2015 on reçoit par mail l’annonce d’un nouveau programme de Bethel Church en Californie</a:t>
            </a:r>
            <a:r>
              <a:rPr lang="fr-FR" dirty="0" smtClean="0">
                <a:latin typeface="+mj-lt"/>
              </a:rPr>
              <a:t> :</a:t>
            </a:r>
          </a:p>
          <a:p>
            <a:endParaRPr lang="fr-FR" dirty="0" smtClean="0">
              <a:latin typeface="+mj-lt"/>
            </a:endParaRPr>
          </a:p>
          <a:p>
            <a:r>
              <a:rPr lang="fr-FR" i="1" dirty="0" smtClean="0">
                <a:latin typeface="+mj-lt"/>
              </a:rPr>
              <a:t>« Dieu </a:t>
            </a:r>
            <a:r>
              <a:rPr lang="fr-FR" i="1" dirty="0">
                <a:latin typeface="+mj-lt"/>
              </a:rPr>
              <a:t>a des clés afin de vous aider à </a:t>
            </a:r>
            <a:r>
              <a:rPr lang="fr-FR" b="1" i="1" dirty="0">
                <a:latin typeface="+mj-lt"/>
              </a:rPr>
              <a:t>découvrir l'avenir de votre </a:t>
            </a:r>
            <a:r>
              <a:rPr lang="fr-FR" b="1" i="1" dirty="0" smtClean="0">
                <a:latin typeface="+mj-lt"/>
              </a:rPr>
              <a:t>organisation.</a:t>
            </a:r>
            <a:r>
              <a:rPr lang="fr-FR" i="1" dirty="0" smtClean="0">
                <a:latin typeface="+mj-lt"/>
              </a:rPr>
              <a:t> </a:t>
            </a:r>
          </a:p>
          <a:p>
            <a:r>
              <a:rPr lang="fr-FR" i="1" dirty="0" smtClean="0">
                <a:latin typeface="+mj-lt"/>
              </a:rPr>
              <a:t>Utilisant </a:t>
            </a:r>
            <a:r>
              <a:rPr lang="fr-FR" i="1" dirty="0">
                <a:latin typeface="+mj-lt"/>
              </a:rPr>
              <a:t>le </a:t>
            </a:r>
            <a:r>
              <a:rPr lang="fr-FR" i="1" dirty="0" err="1">
                <a:latin typeface="+mj-lt"/>
              </a:rPr>
              <a:t>Toolkit</a:t>
            </a:r>
            <a:r>
              <a:rPr lang="fr-FR" i="1" dirty="0">
                <a:latin typeface="+mj-lt"/>
              </a:rPr>
              <a:t> (boîte à outils) </a:t>
            </a:r>
            <a:r>
              <a:rPr lang="fr-FR" i="1" dirty="0" smtClean="0">
                <a:latin typeface="+mj-lt"/>
              </a:rPr>
              <a:t>d'une </a:t>
            </a:r>
            <a:r>
              <a:rPr lang="fr-FR" i="1" dirty="0">
                <a:latin typeface="+mj-lt"/>
              </a:rPr>
              <a:t>série de vidéos sur la </a:t>
            </a:r>
            <a:r>
              <a:rPr lang="fr-FR" b="1" i="1" dirty="0">
                <a:latin typeface="+mj-lt"/>
              </a:rPr>
              <a:t>Planification Stratégique Apostolique</a:t>
            </a:r>
            <a:r>
              <a:rPr lang="fr-FR" i="1" dirty="0">
                <a:latin typeface="+mj-lt"/>
              </a:rPr>
              <a:t>, combiné avec des exercices de groupe et des conférences de vidéo en direct, votre équipe va prendre un voyage de </a:t>
            </a:r>
            <a:r>
              <a:rPr lang="fr-FR" b="1" u="sng" dirty="0">
                <a:latin typeface="+mj-lt"/>
              </a:rPr>
              <a:t>13 semaines</a:t>
            </a:r>
            <a:r>
              <a:rPr lang="fr-FR" i="1" dirty="0">
                <a:latin typeface="+mj-lt"/>
              </a:rPr>
              <a:t> de </a:t>
            </a:r>
            <a:r>
              <a:rPr lang="fr-FR" b="1" i="1" dirty="0">
                <a:latin typeface="+mj-lt"/>
              </a:rPr>
              <a:t>découverte de votre </a:t>
            </a:r>
            <a:r>
              <a:rPr lang="fr-FR" b="1" i="1" u="sng" dirty="0">
                <a:latin typeface="+mj-lt"/>
              </a:rPr>
              <a:t>mission</a:t>
            </a:r>
            <a:r>
              <a:rPr lang="fr-FR" b="1" i="1" dirty="0">
                <a:latin typeface="+mj-lt"/>
              </a:rPr>
              <a:t>,  </a:t>
            </a:r>
            <a:r>
              <a:rPr lang="fr-FR" b="1" i="1" u="sng" dirty="0">
                <a:latin typeface="+mj-lt"/>
              </a:rPr>
              <a:t>vision</a:t>
            </a:r>
            <a:r>
              <a:rPr lang="fr-FR" b="1" i="1" dirty="0">
                <a:latin typeface="+mj-lt"/>
              </a:rPr>
              <a:t>, </a:t>
            </a:r>
            <a:r>
              <a:rPr lang="fr-FR" b="1" i="1" u="sng" dirty="0">
                <a:latin typeface="+mj-lt"/>
              </a:rPr>
              <a:t>culture</a:t>
            </a:r>
            <a:r>
              <a:rPr lang="fr-FR" b="1" i="1" dirty="0">
                <a:latin typeface="+mj-lt"/>
              </a:rPr>
              <a:t>, et </a:t>
            </a:r>
            <a:r>
              <a:rPr lang="fr-FR" b="1" i="1" u="sng" dirty="0" smtClean="0">
                <a:latin typeface="+mj-lt"/>
              </a:rPr>
              <a:t>structure</a:t>
            </a:r>
            <a:r>
              <a:rPr lang="fr-FR" b="1" i="1" dirty="0" smtClean="0">
                <a:latin typeface="+mj-lt"/>
              </a:rPr>
              <a:t>. </a:t>
            </a:r>
          </a:p>
          <a:p>
            <a:r>
              <a:rPr lang="fr-FR" i="1" dirty="0" smtClean="0">
                <a:latin typeface="+mj-lt"/>
              </a:rPr>
              <a:t>Ce </a:t>
            </a:r>
            <a:r>
              <a:rPr lang="fr-FR" i="1" dirty="0" err="1">
                <a:latin typeface="+mj-lt"/>
              </a:rPr>
              <a:t>Toolkit</a:t>
            </a:r>
            <a:r>
              <a:rPr lang="fr-FR" i="1" dirty="0">
                <a:latin typeface="+mj-lt"/>
              </a:rPr>
              <a:t> va vous guider dans </a:t>
            </a:r>
            <a:r>
              <a:rPr lang="fr-FR" b="1" i="1" dirty="0">
                <a:latin typeface="+mj-lt"/>
              </a:rPr>
              <a:t>l'identification de l'avenir de votre organisation</a:t>
            </a:r>
            <a:r>
              <a:rPr lang="fr-FR" i="1" dirty="0">
                <a:latin typeface="+mj-lt"/>
              </a:rPr>
              <a:t> et </a:t>
            </a:r>
            <a:r>
              <a:rPr lang="fr-FR" i="1" dirty="0" smtClean="0">
                <a:latin typeface="+mj-lt"/>
              </a:rPr>
              <a:t>vous permettra de </a:t>
            </a:r>
            <a:r>
              <a:rPr lang="fr-FR" b="1" i="1" dirty="0" smtClean="0">
                <a:latin typeface="+mj-lt"/>
              </a:rPr>
              <a:t>développer </a:t>
            </a:r>
            <a:r>
              <a:rPr lang="fr-FR" b="1" i="1" dirty="0">
                <a:latin typeface="+mj-lt"/>
              </a:rPr>
              <a:t>une structure et un plan pour l'orienter vers son but donné par Dieu</a:t>
            </a:r>
            <a:r>
              <a:rPr lang="fr-FR" i="1" dirty="0">
                <a:latin typeface="+mj-lt"/>
              </a:rPr>
              <a:t>. Votre ministère est sur le point d'être radicalement changé et entièrement dirigé vers </a:t>
            </a:r>
            <a:r>
              <a:rPr lang="fr-FR" b="1" i="1" dirty="0">
                <a:latin typeface="+mj-lt"/>
              </a:rPr>
              <a:t>sa mission du Royaume</a:t>
            </a:r>
            <a:r>
              <a:rPr lang="fr-FR" b="1" i="1" dirty="0" smtClean="0">
                <a:latin typeface="+mj-lt"/>
              </a:rPr>
              <a:t>.</a:t>
            </a:r>
            <a:r>
              <a:rPr lang="fr-FR" i="1" dirty="0" smtClean="0">
                <a:latin typeface="+mj-lt"/>
              </a:rPr>
              <a:t> »</a:t>
            </a:r>
            <a:endParaRPr lang="fr-FR" i="1" dirty="0">
              <a:latin typeface="+mj-lt"/>
            </a:endParaRPr>
          </a:p>
          <a:p>
            <a:endParaRPr lang="fr-FR"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35480"/>
            <a:ext cx="8229600" cy="1036320"/>
          </a:xfrm>
        </p:spPr>
        <p:txBody>
          <a:bodyPr>
            <a:normAutofit/>
          </a:bodyPr>
          <a:lstStyle/>
          <a:p>
            <a:r>
              <a:rPr lang="fr-FR" dirty="0" smtClean="0">
                <a:latin typeface="+mj-lt"/>
              </a:rPr>
              <a:t>Enfin on avait « quelqu’un » à côté pour nous guider dans notre processus de structuration – et bien plus.</a:t>
            </a:r>
          </a:p>
          <a:p>
            <a:pPr>
              <a:buNone/>
            </a:pPr>
            <a:endParaRPr lang="fr-FR" dirty="0"/>
          </a:p>
        </p:txBody>
      </p:sp>
      <p:sp>
        <p:nvSpPr>
          <p:cNvPr id="11266" name="AutoShape 2" descr="http://static1.squarespace.com/static/540284a1e4b01b550b3be459/t/553541c1e4b09a663480b939/1429553605918/Paul+Manwarning.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 name="Content Placeholder 1"/>
          <p:cNvSpPr txBox="1">
            <a:spLocks/>
          </p:cNvSpPr>
          <p:nvPr/>
        </p:nvSpPr>
        <p:spPr>
          <a:xfrm>
            <a:off x="4572000" y="3048000"/>
            <a:ext cx="4419600" cy="3810000"/>
          </a:xfrm>
          <a:prstGeom prst="rect">
            <a:avLst/>
          </a:prstGeom>
        </p:spPr>
        <p:txBody>
          <a:bodyPr vert="horz">
            <a:normAutofit/>
          </a:bodyPr>
          <a:lstStyle/>
          <a:p>
            <a:pPr marL="274320" indent="-274320">
              <a:spcBef>
                <a:spcPct val="20000"/>
              </a:spcBef>
              <a:buClr>
                <a:schemeClr val="accent3"/>
              </a:buClr>
              <a:buSzPct val="95000"/>
              <a:buFont typeface="Wingdings 2"/>
              <a:buChar char=""/>
            </a:pPr>
            <a:r>
              <a:rPr lang="fr-FR" sz="2800" noProof="0" dirty="0" smtClean="0">
                <a:latin typeface="+mj-lt"/>
              </a:rPr>
              <a:t>L’auteur de ce programme</a:t>
            </a:r>
          </a:p>
          <a:p>
            <a:pPr marL="274320" indent="-274320">
              <a:spcBef>
                <a:spcPct val="20000"/>
              </a:spcBef>
              <a:buClr>
                <a:schemeClr val="accent3"/>
              </a:buClr>
              <a:buSzPct val="95000"/>
              <a:buFont typeface="Wingdings 2"/>
              <a:buChar char=""/>
            </a:pPr>
            <a:r>
              <a:rPr lang="fr-FR" sz="2800" noProof="0" dirty="0" smtClean="0">
                <a:latin typeface="+mj-lt"/>
              </a:rPr>
              <a:t>Anglais</a:t>
            </a:r>
          </a:p>
          <a:p>
            <a:pPr marL="274320" indent="-274320">
              <a:spcBef>
                <a:spcPct val="20000"/>
              </a:spcBef>
              <a:buClr>
                <a:schemeClr val="accent3"/>
              </a:buClr>
              <a:buSzPct val="95000"/>
              <a:buFont typeface="Wingdings 2"/>
              <a:buChar char=""/>
            </a:pPr>
            <a:r>
              <a:rPr kumimoji="0" lang="fr-FR" sz="2800" b="0" i="0" u="none" strike="noStrike" kern="1200" cap="none" spc="0" normalizeH="0" baseline="0" dirty="0" smtClean="0">
                <a:ln>
                  <a:noFill/>
                </a:ln>
                <a:solidFill>
                  <a:schemeClr val="tx1"/>
                </a:solidFill>
                <a:effectLst/>
                <a:uLnTx/>
                <a:uFillTx/>
                <a:latin typeface="+mj-lt"/>
                <a:ea typeface="+mn-ea"/>
                <a:cs typeface="+mn-cs"/>
              </a:rPr>
              <a:t>19</a:t>
            </a:r>
            <a:r>
              <a:rPr kumimoji="0" lang="fr-FR" sz="2800" b="0" i="0" u="none" strike="noStrike" kern="1200" cap="none" spc="0" normalizeH="0" dirty="0" smtClean="0">
                <a:ln>
                  <a:noFill/>
                </a:ln>
                <a:solidFill>
                  <a:schemeClr val="tx1"/>
                </a:solidFill>
                <a:effectLst/>
                <a:uLnTx/>
                <a:uFillTx/>
                <a:latin typeface="+mj-lt"/>
                <a:ea typeface="+mn-ea"/>
                <a:cs typeface="+mn-cs"/>
              </a:rPr>
              <a:t> ans dans la gouvernance des prisons en Angleterre</a:t>
            </a:r>
          </a:p>
          <a:p>
            <a:pPr marL="274320" indent="-274320">
              <a:spcBef>
                <a:spcPct val="20000"/>
              </a:spcBef>
              <a:buClr>
                <a:schemeClr val="accent3"/>
              </a:buClr>
              <a:buSzPct val="95000"/>
              <a:buFont typeface="Wingdings 2"/>
              <a:buChar char=""/>
            </a:pPr>
            <a:r>
              <a:rPr lang="fr-FR" sz="2800" baseline="0" noProof="0" dirty="0" smtClean="0">
                <a:latin typeface="+mj-lt"/>
              </a:rPr>
              <a:t>Actuellement</a:t>
            </a:r>
            <a:r>
              <a:rPr lang="fr-FR" sz="2800" noProof="0" dirty="0" smtClean="0">
                <a:latin typeface="+mj-lt"/>
              </a:rPr>
              <a:t> un leader dans l’équipe de direction à Bethel Church</a:t>
            </a:r>
            <a:endParaRPr kumimoji="0" lang="fr-FR" sz="2800" b="0" i="0" u="none" strike="noStrike" kern="1200" cap="none" spc="0" normalizeH="0" baseline="0" noProof="0" dirty="0" smtClean="0">
              <a:ln>
                <a:noFill/>
              </a:ln>
              <a:solidFill>
                <a:schemeClr val="tx1"/>
              </a:solidFill>
              <a:effectLst/>
              <a:uLnTx/>
              <a:uFillTx/>
              <a:latin typeface="+mj-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fr-FR" sz="2800" b="0" i="0" u="none" strike="noStrike" kern="1200" cap="none" spc="0" normalizeH="0" baseline="0" noProof="0" dirty="0">
              <a:ln>
                <a:noFill/>
              </a:ln>
              <a:solidFill>
                <a:schemeClr val="tx1"/>
              </a:solidFill>
              <a:effectLst/>
              <a:uLnTx/>
              <a:uFillTx/>
              <a:latin typeface="+mj-lt"/>
              <a:ea typeface="+mn-ea"/>
              <a:cs typeface="+mn-cs"/>
            </a:endParaRPr>
          </a:p>
        </p:txBody>
      </p:sp>
      <p:grpSp>
        <p:nvGrpSpPr>
          <p:cNvPr id="8" name="Group 7"/>
          <p:cNvGrpSpPr/>
          <p:nvPr/>
        </p:nvGrpSpPr>
        <p:grpSpPr>
          <a:xfrm>
            <a:off x="248920" y="3012440"/>
            <a:ext cx="4198593" cy="3581400"/>
            <a:chOff x="228600" y="3276600"/>
            <a:chExt cx="4198593" cy="3581400"/>
          </a:xfrm>
        </p:grpSpPr>
        <p:pic>
          <p:nvPicPr>
            <p:cNvPr id="5" name="Picture 4" descr="Paul+Manwarning.jpg"/>
            <p:cNvPicPr>
              <a:picLocks noChangeAspect="1"/>
            </p:cNvPicPr>
            <p:nvPr/>
          </p:nvPicPr>
          <p:blipFill>
            <a:blip r:embed="rId3" cstate="print"/>
            <a:stretch>
              <a:fillRect/>
            </a:stretch>
          </p:blipFill>
          <p:spPr>
            <a:xfrm>
              <a:off x="228600" y="3276600"/>
              <a:ext cx="4198593" cy="3581400"/>
            </a:xfrm>
            <a:prstGeom prst="rect">
              <a:avLst/>
            </a:prstGeom>
          </p:spPr>
        </p:pic>
        <p:sp>
          <p:nvSpPr>
            <p:cNvPr id="7" name="TextBox 6"/>
            <p:cNvSpPr txBox="1"/>
            <p:nvPr/>
          </p:nvSpPr>
          <p:spPr>
            <a:xfrm>
              <a:off x="885963" y="5974080"/>
              <a:ext cx="2883866" cy="584775"/>
            </a:xfrm>
            <a:prstGeom prst="rect">
              <a:avLst/>
            </a:prstGeom>
            <a:noFill/>
          </p:spPr>
          <p:txBody>
            <a:bodyPr wrap="none" rtlCol="0">
              <a:sp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Paul </a:t>
              </a: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Manwaring</a:t>
              </a:r>
              <a:endParaRPr lang="fr-FR" sz="3200" dirty="0">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35480"/>
            <a:ext cx="8229600" cy="645160"/>
          </a:xfrm>
        </p:spPr>
        <p:txBody>
          <a:bodyPr>
            <a:normAutofit/>
          </a:bodyPr>
          <a:lstStyle/>
          <a:p>
            <a:r>
              <a:rPr lang="fr-FR" dirty="0" smtClean="0">
                <a:latin typeface="+mj-lt"/>
              </a:rPr>
              <a:t>Problème de la langue !</a:t>
            </a:r>
          </a:p>
        </p:txBody>
      </p:sp>
      <p:pic>
        <p:nvPicPr>
          <p:cNvPr id="3" name="Picture 2" descr="ici-parle-francais.jpg"/>
          <p:cNvPicPr>
            <a:picLocks noChangeAspect="1"/>
          </p:cNvPicPr>
          <p:nvPr/>
        </p:nvPicPr>
        <p:blipFill>
          <a:blip r:embed="rId3" cstate="print"/>
          <a:stretch>
            <a:fillRect/>
          </a:stretch>
        </p:blipFill>
        <p:spPr>
          <a:xfrm>
            <a:off x="1862137" y="2672397"/>
            <a:ext cx="5419725" cy="3667125"/>
          </a:xfrm>
          <a:prstGeom prst="rect">
            <a:avLst/>
          </a:prstGeom>
        </p:spPr>
      </p:pic>
      <p:pic>
        <p:nvPicPr>
          <p:cNvPr id="4" name="Picture 3" descr="Keep-Calm-et-Parlez-Français.png"/>
          <p:cNvPicPr>
            <a:picLocks noChangeAspect="1"/>
          </p:cNvPicPr>
          <p:nvPr/>
        </p:nvPicPr>
        <p:blipFill>
          <a:blip r:embed="rId4" cstate="print"/>
          <a:stretch>
            <a:fillRect/>
          </a:stretch>
        </p:blipFill>
        <p:spPr>
          <a:xfrm>
            <a:off x="2744833" y="2499360"/>
            <a:ext cx="3654334" cy="4263390"/>
          </a:xfrm>
          <a:prstGeom prst="rect">
            <a:avLst/>
          </a:prstGeom>
        </p:spPr>
      </p:pic>
      <p:pic>
        <p:nvPicPr>
          <p:cNvPr id="5" name="Picture 4" descr="Multilingual.jpg"/>
          <p:cNvPicPr>
            <a:picLocks noChangeAspect="1"/>
          </p:cNvPicPr>
          <p:nvPr/>
        </p:nvPicPr>
        <p:blipFill>
          <a:blip r:embed="rId5" cstate="print"/>
          <a:stretch>
            <a:fillRect/>
          </a:stretch>
        </p:blipFill>
        <p:spPr>
          <a:xfrm>
            <a:off x="2376678" y="2532362"/>
            <a:ext cx="4390644" cy="42535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3"/>
                                        </p:tgtEl>
                                      </p:cBhvr>
                                    </p:animEffect>
                                    <p:set>
                                      <p:cBhvr>
                                        <p:cTn id="12" dur="1" fill="hold">
                                          <p:stCondLst>
                                            <p:cond delay="9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1000"/>
                                        <p:tgtEl>
                                          <p:spTgt spid="4"/>
                                        </p:tgtEl>
                                      </p:cBhvr>
                                    </p:animEffect>
                                    <p:set>
                                      <p:cBhvr>
                                        <p:cTn id="20" dur="1" fill="hold">
                                          <p:stCondLst>
                                            <p:cond delay="999"/>
                                          </p:stCondLst>
                                        </p:cTn>
                                        <p:tgtEl>
                                          <p:spTgt spid="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35480"/>
            <a:ext cx="8229600" cy="2534920"/>
          </a:xfrm>
        </p:spPr>
        <p:txBody>
          <a:bodyPr>
            <a:normAutofit/>
          </a:bodyPr>
          <a:lstStyle/>
          <a:p>
            <a:r>
              <a:rPr lang="fr-FR" dirty="0" smtClean="0"/>
              <a:t>Le processus :</a:t>
            </a:r>
          </a:p>
          <a:p>
            <a:pPr lvl="1"/>
            <a:r>
              <a:rPr lang="fr-FR" dirty="0" smtClean="0"/>
              <a:t>Le tableau et les exercices nous aident à découvrir et mettre en mots : notre </a:t>
            </a:r>
            <a:r>
              <a:rPr lang="fr-FR" b="1" dirty="0" smtClean="0"/>
              <a:t>mission</a:t>
            </a:r>
            <a:r>
              <a:rPr lang="fr-FR" dirty="0" smtClean="0"/>
              <a:t>, notre </a:t>
            </a:r>
            <a:r>
              <a:rPr lang="fr-FR" b="1" dirty="0" smtClean="0"/>
              <a:t>vision</a:t>
            </a:r>
            <a:r>
              <a:rPr lang="fr-FR" dirty="0" smtClean="0"/>
              <a:t>, notre </a:t>
            </a:r>
            <a:r>
              <a:rPr lang="fr-FR" b="1" dirty="0" smtClean="0"/>
              <a:t>culture</a:t>
            </a:r>
            <a:r>
              <a:rPr lang="fr-FR" dirty="0" smtClean="0"/>
              <a:t> et notre </a:t>
            </a:r>
            <a:r>
              <a:rPr lang="fr-FR" b="1" dirty="0" smtClean="0"/>
              <a:t>structure</a:t>
            </a:r>
          </a:p>
          <a:p>
            <a:r>
              <a:rPr lang="fr-FR" dirty="0" smtClean="0"/>
              <a:t>Comment sont-ils liés, ces quatre mots ?</a:t>
            </a:r>
          </a:p>
        </p:txBody>
      </p:sp>
      <p:pic>
        <p:nvPicPr>
          <p:cNvPr id="3" name="Picture 2" descr="ASP-usb.jpg"/>
          <p:cNvPicPr>
            <a:picLocks noChangeAspect="1"/>
          </p:cNvPicPr>
          <p:nvPr/>
        </p:nvPicPr>
        <p:blipFill>
          <a:blip r:embed="rId3" cstate="print"/>
          <a:stretch>
            <a:fillRect/>
          </a:stretch>
        </p:blipFill>
        <p:spPr>
          <a:xfrm>
            <a:off x="1290297" y="2479040"/>
            <a:ext cx="6563406" cy="4084320"/>
          </a:xfrm>
          <a:prstGeom prst="rect">
            <a:avLst/>
          </a:prstGeom>
        </p:spPr>
      </p:pic>
      <p:pic>
        <p:nvPicPr>
          <p:cNvPr id="4" name="Picture 3" descr="ASP-chart.jpg"/>
          <p:cNvPicPr>
            <a:picLocks noChangeAspect="1"/>
          </p:cNvPicPr>
          <p:nvPr/>
        </p:nvPicPr>
        <p:blipFill>
          <a:blip r:embed="rId4" cstate="print"/>
          <a:stretch>
            <a:fillRect/>
          </a:stretch>
        </p:blipFill>
        <p:spPr>
          <a:xfrm>
            <a:off x="3098800" y="2973070"/>
            <a:ext cx="2946400" cy="2578100"/>
          </a:xfrm>
          <a:prstGeom prst="rect">
            <a:avLst/>
          </a:prstGeom>
        </p:spPr>
      </p:pic>
      <p:pic>
        <p:nvPicPr>
          <p:cNvPr id="5" name="Picture 4" descr="ASP-dvds.jpg"/>
          <p:cNvPicPr>
            <a:picLocks noChangeAspect="1"/>
          </p:cNvPicPr>
          <p:nvPr/>
        </p:nvPicPr>
        <p:blipFill>
          <a:blip r:embed="rId5" cstate="print"/>
          <a:stretch>
            <a:fillRect/>
          </a:stretch>
        </p:blipFill>
        <p:spPr>
          <a:xfrm>
            <a:off x="3009900" y="2912110"/>
            <a:ext cx="3124200" cy="2578100"/>
          </a:xfrm>
          <a:prstGeom prst="rect">
            <a:avLst/>
          </a:prstGeom>
        </p:spPr>
      </p:pic>
      <p:pic>
        <p:nvPicPr>
          <p:cNvPr id="6" name="Picture 5" descr="ASP-workbook.jpg"/>
          <p:cNvPicPr>
            <a:picLocks noChangeAspect="1"/>
          </p:cNvPicPr>
          <p:nvPr/>
        </p:nvPicPr>
        <p:blipFill>
          <a:blip r:embed="rId6" cstate="print"/>
          <a:stretch>
            <a:fillRect/>
          </a:stretch>
        </p:blipFill>
        <p:spPr>
          <a:xfrm>
            <a:off x="3429000" y="3054350"/>
            <a:ext cx="2286000" cy="2578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3"/>
                                        </p:tgtEl>
                                      </p:cBhvr>
                                    </p:animEffect>
                                    <p:set>
                                      <p:cBhvr>
                                        <p:cTn id="12" dur="1" fill="hold">
                                          <p:stCondLst>
                                            <p:cond delay="9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1000"/>
                                        <p:tgtEl>
                                          <p:spTgt spid="4"/>
                                        </p:tgtEl>
                                      </p:cBhvr>
                                    </p:animEffect>
                                    <p:set>
                                      <p:cBhvr>
                                        <p:cTn id="20" dur="1" fill="hold">
                                          <p:stCondLst>
                                            <p:cond delay="999"/>
                                          </p:stCondLst>
                                        </p:cTn>
                                        <p:tgtEl>
                                          <p:spTgt spid="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1000"/>
                                        <p:tgtEl>
                                          <p:spTgt spid="6"/>
                                        </p:tgtEl>
                                      </p:cBhvr>
                                    </p:animEffect>
                                    <p:set>
                                      <p:cBhvr>
                                        <p:cTn id="36" dur="1" fill="hold">
                                          <p:stCondLst>
                                            <p:cond delay="999"/>
                                          </p:stCondLst>
                                        </p:cTn>
                                        <p:tgtEl>
                                          <p:spTgt spid="6"/>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Effect transition="in" filter="fade">
                                      <p:cBhvr>
                                        <p:cTn id="39" dur="1000"/>
                                        <p:tgtEl>
                                          <p:spTgt spid="2">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2" end="2"/>
                                            </p:txEl>
                                          </p:spTgt>
                                        </p:tgtEl>
                                        <p:attrNameLst>
                                          <p:attrName>style.visibility</p:attrName>
                                        </p:attrNameLst>
                                      </p:cBhvr>
                                      <p:to>
                                        <p:strVal val="visible"/>
                                      </p:to>
                                    </p:set>
                                    <p:animEffect transition="in" filter="fade">
                                      <p:cBhvr>
                                        <p:cTn id="44"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495800" y="1752600"/>
            <a:ext cx="0" cy="41148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04800" y="3581400"/>
            <a:ext cx="86106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76400" y="1828800"/>
            <a:ext cx="1219200" cy="523220"/>
          </a:xfrm>
          <a:prstGeom prst="rect">
            <a:avLst/>
          </a:prstGeom>
          <a:noFill/>
        </p:spPr>
        <p:txBody>
          <a:bodyPr wrap="square" rtlCol="0">
            <a:spAutoFit/>
          </a:bodyPr>
          <a:lstStyle/>
          <a:p>
            <a:r>
              <a:rPr lang="fr-FR" sz="2800" dirty="0" smtClean="0"/>
              <a:t>Vision </a:t>
            </a:r>
            <a:endParaRPr lang="fr-FR" sz="2800" dirty="0"/>
          </a:p>
        </p:txBody>
      </p:sp>
      <p:sp>
        <p:nvSpPr>
          <p:cNvPr id="8" name="TextBox 7"/>
          <p:cNvSpPr txBox="1"/>
          <p:nvPr/>
        </p:nvSpPr>
        <p:spPr>
          <a:xfrm>
            <a:off x="6248400" y="1828800"/>
            <a:ext cx="1447800" cy="523220"/>
          </a:xfrm>
          <a:prstGeom prst="rect">
            <a:avLst/>
          </a:prstGeom>
          <a:noFill/>
        </p:spPr>
        <p:txBody>
          <a:bodyPr wrap="square" rtlCol="0">
            <a:spAutoFit/>
          </a:bodyPr>
          <a:lstStyle/>
          <a:p>
            <a:r>
              <a:rPr lang="fr-FR" sz="2800" dirty="0" smtClean="0"/>
              <a:t>Mission</a:t>
            </a:r>
            <a:endParaRPr lang="fr-FR" sz="2800" dirty="0"/>
          </a:p>
        </p:txBody>
      </p:sp>
      <p:sp>
        <p:nvSpPr>
          <p:cNvPr id="9" name="TextBox 8"/>
          <p:cNvSpPr txBox="1"/>
          <p:nvPr/>
        </p:nvSpPr>
        <p:spPr>
          <a:xfrm>
            <a:off x="6324600" y="5257800"/>
            <a:ext cx="1447800" cy="523220"/>
          </a:xfrm>
          <a:prstGeom prst="rect">
            <a:avLst/>
          </a:prstGeom>
          <a:noFill/>
        </p:spPr>
        <p:txBody>
          <a:bodyPr wrap="square" rtlCol="0">
            <a:spAutoFit/>
          </a:bodyPr>
          <a:lstStyle/>
          <a:p>
            <a:r>
              <a:rPr lang="fr-FR" sz="2800" dirty="0" smtClean="0"/>
              <a:t>Culture</a:t>
            </a:r>
            <a:endParaRPr lang="fr-FR" sz="2800" dirty="0"/>
          </a:p>
        </p:txBody>
      </p:sp>
      <p:sp>
        <p:nvSpPr>
          <p:cNvPr id="10" name="TextBox 9"/>
          <p:cNvSpPr txBox="1"/>
          <p:nvPr/>
        </p:nvSpPr>
        <p:spPr>
          <a:xfrm>
            <a:off x="1600200" y="5181600"/>
            <a:ext cx="1752600" cy="523220"/>
          </a:xfrm>
          <a:prstGeom prst="rect">
            <a:avLst/>
          </a:prstGeom>
          <a:noFill/>
        </p:spPr>
        <p:txBody>
          <a:bodyPr wrap="square" rtlCol="0">
            <a:spAutoFit/>
          </a:bodyPr>
          <a:lstStyle/>
          <a:p>
            <a:r>
              <a:rPr lang="fr-FR" sz="2800" dirty="0" smtClean="0"/>
              <a:t>Structure</a:t>
            </a:r>
            <a:endParaRPr lang="fr-FR" sz="2800" dirty="0"/>
          </a:p>
        </p:txBody>
      </p:sp>
      <p:sp>
        <p:nvSpPr>
          <p:cNvPr id="12" name="TextBox 11"/>
          <p:cNvSpPr txBox="1"/>
          <p:nvPr/>
        </p:nvSpPr>
        <p:spPr>
          <a:xfrm>
            <a:off x="6477000" y="6019800"/>
            <a:ext cx="22860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dirty="0" smtClean="0"/>
              <a:t>Invisible/surnaturel</a:t>
            </a:r>
            <a:endParaRPr lang="fr-FR" dirty="0"/>
          </a:p>
        </p:txBody>
      </p:sp>
      <p:sp>
        <p:nvSpPr>
          <p:cNvPr id="13" name="TextBox 12"/>
          <p:cNvSpPr txBox="1"/>
          <p:nvPr/>
        </p:nvSpPr>
        <p:spPr>
          <a:xfrm>
            <a:off x="381000" y="6019800"/>
            <a:ext cx="16764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dirty="0" smtClean="0"/>
              <a:t>visible/naturel</a:t>
            </a:r>
            <a:endParaRPr lang="fr-FR" dirty="0"/>
          </a:p>
        </p:txBody>
      </p:sp>
      <p:sp>
        <p:nvSpPr>
          <p:cNvPr id="14" name="Curved Left Arrow 13"/>
          <p:cNvSpPr/>
          <p:nvPr/>
        </p:nvSpPr>
        <p:spPr>
          <a:xfrm rot="10800000">
            <a:off x="533400" y="1828800"/>
            <a:ext cx="1066800" cy="3733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TextBox 14"/>
          <p:cNvSpPr txBox="1"/>
          <p:nvPr/>
        </p:nvSpPr>
        <p:spPr>
          <a:xfrm rot="16200000">
            <a:off x="-5834" y="3434834"/>
            <a:ext cx="12954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dirty="0" smtClean="0"/>
              <a:t>Doit servir</a:t>
            </a:r>
            <a:endParaRPr lang="fr-FR" dirty="0"/>
          </a:p>
        </p:txBody>
      </p:sp>
      <p:sp>
        <p:nvSpPr>
          <p:cNvPr id="16" name="Notched Right Arrow 15"/>
          <p:cNvSpPr/>
          <p:nvPr/>
        </p:nvSpPr>
        <p:spPr>
          <a:xfrm>
            <a:off x="2895600" y="1981200"/>
            <a:ext cx="3352800" cy="228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Curved Left Arrow 16"/>
          <p:cNvSpPr/>
          <p:nvPr/>
        </p:nvSpPr>
        <p:spPr>
          <a:xfrm>
            <a:off x="7620000" y="1981200"/>
            <a:ext cx="990600" cy="3733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TextBox 17"/>
          <p:cNvSpPr txBox="1"/>
          <p:nvPr/>
        </p:nvSpPr>
        <p:spPr>
          <a:xfrm rot="5400000">
            <a:off x="7880866" y="3396734"/>
            <a:ext cx="13716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dirty="0" smtClean="0"/>
              <a:t>Détermine</a:t>
            </a:r>
            <a:endParaRPr lang="fr-FR" dirty="0"/>
          </a:p>
        </p:txBody>
      </p:sp>
      <p:sp>
        <p:nvSpPr>
          <p:cNvPr id="19" name="Left Arrow 18"/>
          <p:cNvSpPr/>
          <p:nvPr/>
        </p:nvSpPr>
        <p:spPr>
          <a:xfrm rot="2273724">
            <a:off x="2452190" y="3566126"/>
            <a:ext cx="4604742" cy="5081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Left Arrow 19"/>
          <p:cNvSpPr/>
          <p:nvPr/>
        </p:nvSpPr>
        <p:spPr>
          <a:xfrm rot="5400000">
            <a:off x="5664273" y="3555927"/>
            <a:ext cx="2743203" cy="5081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Left Arrow 20"/>
          <p:cNvSpPr/>
          <p:nvPr/>
        </p:nvSpPr>
        <p:spPr>
          <a:xfrm>
            <a:off x="3200400" y="5257800"/>
            <a:ext cx="3048000" cy="5081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extBox 25"/>
          <p:cNvSpPr txBox="1"/>
          <p:nvPr/>
        </p:nvSpPr>
        <p:spPr>
          <a:xfrm>
            <a:off x="4876800" y="3048000"/>
            <a:ext cx="1037720"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fr-FR" dirty="0" smtClean="0"/>
              <a:t>Pourquoi</a:t>
            </a:r>
            <a:endParaRPr lang="fr-FR" dirty="0"/>
          </a:p>
        </p:txBody>
      </p:sp>
      <p:sp>
        <p:nvSpPr>
          <p:cNvPr id="27" name="TextBox 26"/>
          <p:cNvSpPr txBox="1"/>
          <p:nvPr/>
        </p:nvSpPr>
        <p:spPr>
          <a:xfrm>
            <a:off x="1905000" y="3124200"/>
            <a:ext cx="159691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fr-FR" dirty="0" smtClean="0"/>
              <a:t>Quoi/Objectif</a:t>
            </a:r>
            <a:endParaRPr lang="fr-FR" dirty="0"/>
          </a:p>
        </p:txBody>
      </p:sp>
      <p:sp>
        <p:nvSpPr>
          <p:cNvPr id="28" name="TextBox 27"/>
          <p:cNvSpPr txBox="1"/>
          <p:nvPr/>
        </p:nvSpPr>
        <p:spPr>
          <a:xfrm>
            <a:off x="3010682" y="3810000"/>
            <a:ext cx="1185325"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fr-FR" dirty="0" smtClean="0"/>
              <a:t>Comment</a:t>
            </a:r>
          </a:p>
          <a:p>
            <a:pPr algn="ctr"/>
            <a:r>
              <a:rPr lang="fr-FR" dirty="0" smtClean="0"/>
              <a:t>Qui</a:t>
            </a:r>
            <a:endParaRPr lang="fr-FR" dirty="0"/>
          </a:p>
        </p:txBody>
      </p:sp>
      <p:sp>
        <p:nvSpPr>
          <p:cNvPr id="29" name="TextBox 28"/>
          <p:cNvSpPr txBox="1"/>
          <p:nvPr/>
        </p:nvSpPr>
        <p:spPr>
          <a:xfrm>
            <a:off x="5562600" y="3733800"/>
            <a:ext cx="874150"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fr-FR" dirty="0" smtClean="0"/>
              <a:t>Culture</a:t>
            </a:r>
            <a:endParaRPr lang="fr-FR" dirty="0"/>
          </a:p>
        </p:txBody>
      </p:sp>
      <p:sp>
        <p:nvSpPr>
          <p:cNvPr id="30" name="TextBox 29"/>
          <p:cNvSpPr txBox="1"/>
          <p:nvPr/>
        </p:nvSpPr>
        <p:spPr>
          <a:xfrm rot="2242790">
            <a:off x="4114800" y="3581400"/>
            <a:ext cx="12954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dirty="0" smtClean="0"/>
              <a:t>Doit servir</a:t>
            </a:r>
            <a:endParaRPr lang="fr-FR" dirty="0"/>
          </a:p>
        </p:txBody>
      </p:sp>
      <p:sp>
        <p:nvSpPr>
          <p:cNvPr id="31" name="TextBox 30"/>
          <p:cNvSpPr txBox="1"/>
          <p:nvPr/>
        </p:nvSpPr>
        <p:spPr>
          <a:xfrm>
            <a:off x="4114800" y="5334000"/>
            <a:ext cx="12954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dirty="0" smtClean="0"/>
              <a:t>Détermine</a:t>
            </a:r>
            <a:endParaRPr lang="fr-FR" dirty="0"/>
          </a:p>
        </p:txBody>
      </p:sp>
      <p:sp>
        <p:nvSpPr>
          <p:cNvPr id="32" name="TextBox 31"/>
          <p:cNvSpPr txBox="1"/>
          <p:nvPr/>
        </p:nvSpPr>
        <p:spPr>
          <a:xfrm rot="5400000">
            <a:off x="6394966" y="4044434"/>
            <a:ext cx="12954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dirty="0" smtClean="0"/>
              <a:t>Doit servir</a:t>
            </a:r>
            <a:endParaRPr lang="fr-FR" dirty="0"/>
          </a:p>
        </p:txBody>
      </p:sp>
      <p:sp>
        <p:nvSpPr>
          <p:cNvPr id="11" name="TextBox 10"/>
          <p:cNvSpPr txBox="1"/>
          <p:nvPr/>
        </p:nvSpPr>
        <p:spPr>
          <a:xfrm>
            <a:off x="3810000" y="1905000"/>
            <a:ext cx="12954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dirty="0" smtClean="0"/>
              <a:t>Doit servir</a:t>
            </a:r>
            <a:endParaRPr lang="fr-FR" dirty="0"/>
          </a:p>
        </p:txBody>
      </p:sp>
      <p:sp>
        <p:nvSpPr>
          <p:cNvPr id="33" name="Left-Right Arrow 32"/>
          <p:cNvSpPr/>
          <p:nvPr/>
        </p:nvSpPr>
        <p:spPr>
          <a:xfrm>
            <a:off x="2438400" y="5715000"/>
            <a:ext cx="3810000" cy="990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TextBox 34"/>
          <p:cNvSpPr txBox="1"/>
          <p:nvPr/>
        </p:nvSpPr>
        <p:spPr>
          <a:xfrm>
            <a:off x="3124200" y="6019800"/>
            <a:ext cx="25908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dirty="0" smtClean="0"/>
              <a:t>Doivent rester connecté</a:t>
            </a:r>
            <a:endParaRPr lang="fr-FR" dirty="0"/>
          </a:p>
        </p:txBody>
      </p:sp>
      <p:grpSp>
        <p:nvGrpSpPr>
          <p:cNvPr id="37" name="Group Maintenir"/>
          <p:cNvGrpSpPr/>
          <p:nvPr/>
        </p:nvGrpSpPr>
        <p:grpSpPr>
          <a:xfrm>
            <a:off x="2692980" y="838200"/>
            <a:ext cx="3433646" cy="2514600"/>
            <a:chOff x="2692980" y="838200"/>
            <a:chExt cx="3433646" cy="2514600"/>
          </a:xfrm>
        </p:grpSpPr>
        <p:sp>
          <p:nvSpPr>
            <p:cNvPr id="34" name="&quot;No&quot; Maintenir"/>
            <p:cNvSpPr/>
            <p:nvPr/>
          </p:nvSpPr>
          <p:spPr>
            <a:xfrm>
              <a:off x="2819400" y="838200"/>
              <a:ext cx="3200400" cy="251460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6" name="Maintenir"/>
            <p:cNvSpPr/>
            <p:nvPr/>
          </p:nvSpPr>
          <p:spPr>
            <a:xfrm rot="2190981">
              <a:off x="2692980" y="1714116"/>
              <a:ext cx="3433646" cy="70788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cap="none" spc="150" dirty="0" err="1" smtClean="0">
                  <a:ln w="11430"/>
                  <a:solidFill>
                    <a:srgbClr val="F8F8F8"/>
                  </a:solidFill>
                  <a:effectLst>
                    <a:outerShdw blurRad="25400" algn="tl" rotWithShape="0">
                      <a:srgbClr val="000000">
                        <a:alpha val="43000"/>
                      </a:srgbClr>
                    </a:outerShdw>
                  </a:effectLst>
                </a:rPr>
                <a:t>Maintenir</a:t>
              </a:r>
              <a:endParaRPr lang="en-US" sz="4000" b="1" cap="none" spc="150" dirty="0">
                <a:ln w="11430"/>
                <a:solidFill>
                  <a:srgbClr val="F8F8F8"/>
                </a:solidFill>
                <a:effectLst>
                  <a:outerShdw blurRad="25400" algn="tl" rotWithShape="0">
                    <a:srgbClr val="000000">
                      <a:alpha val="43000"/>
                    </a:srgbClr>
                  </a:outerShdw>
                </a:effectLst>
              </a:endParaRPr>
            </a:p>
          </p:txBody>
        </p:sp>
      </p:grpSp>
      <p:grpSp>
        <p:nvGrpSpPr>
          <p:cNvPr id="38" name="Group Bureaucratie"/>
          <p:cNvGrpSpPr/>
          <p:nvPr/>
        </p:nvGrpSpPr>
        <p:grpSpPr>
          <a:xfrm>
            <a:off x="-381000" y="2819400"/>
            <a:ext cx="3433646" cy="2514600"/>
            <a:chOff x="2692980" y="838200"/>
            <a:chExt cx="3433646" cy="2514600"/>
          </a:xfrm>
        </p:grpSpPr>
        <p:sp>
          <p:nvSpPr>
            <p:cNvPr id="39" name="&quot;No&quot; Bureaucratie"/>
            <p:cNvSpPr/>
            <p:nvPr/>
          </p:nvSpPr>
          <p:spPr>
            <a:xfrm>
              <a:off x="2819400" y="838200"/>
              <a:ext cx="3200400" cy="251460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0" name="Bureaucratie"/>
            <p:cNvSpPr/>
            <p:nvPr/>
          </p:nvSpPr>
          <p:spPr>
            <a:xfrm rot="2190981">
              <a:off x="2692980" y="1775672"/>
              <a:ext cx="3433646" cy="584775"/>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200" b="1" cap="none" spc="150" dirty="0" err="1" smtClean="0">
                  <a:ln w="11430"/>
                  <a:solidFill>
                    <a:srgbClr val="F8F8F8"/>
                  </a:solidFill>
                  <a:effectLst>
                    <a:outerShdw blurRad="25400" algn="tl" rotWithShape="0">
                      <a:srgbClr val="000000">
                        <a:alpha val="43000"/>
                      </a:srgbClr>
                    </a:outerShdw>
                  </a:effectLst>
                </a:rPr>
                <a:t>Bureaucratie</a:t>
              </a:r>
              <a:endParaRPr lang="en-US" sz="3200" b="1" cap="none" spc="150" dirty="0">
                <a:ln w="11430"/>
                <a:solidFill>
                  <a:srgbClr val="F8F8F8"/>
                </a:solidFill>
                <a:effectLst>
                  <a:outerShdw blurRad="25400" algn="tl" rotWithShape="0">
                    <a:srgbClr val="000000">
                      <a:alpha val="43000"/>
                    </a:srgbClr>
                  </a:outerShdw>
                </a:effectLst>
              </a:endParaRPr>
            </a:p>
          </p:txBody>
        </p:sp>
      </p:grpSp>
      <p:grpSp>
        <p:nvGrpSpPr>
          <p:cNvPr id="41" name="Group Rêve"/>
          <p:cNvGrpSpPr/>
          <p:nvPr/>
        </p:nvGrpSpPr>
        <p:grpSpPr>
          <a:xfrm>
            <a:off x="5867400" y="2362200"/>
            <a:ext cx="3433646" cy="2514600"/>
            <a:chOff x="2692980" y="838200"/>
            <a:chExt cx="3433646" cy="2514600"/>
          </a:xfrm>
        </p:grpSpPr>
        <p:sp>
          <p:nvSpPr>
            <p:cNvPr id="42" name="&quot;No&quot; Rêve"/>
            <p:cNvSpPr/>
            <p:nvPr/>
          </p:nvSpPr>
          <p:spPr>
            <a:xfrm>
              <a:off x="2819400" y="838200"/>
              <a:ext cx="3200400" cy="251460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3" name="Rêve"/>
            <p:cNvSpPr/>
            <p:nvPr/>
          </p:nvSpPr>
          <p:spPr>
            <a:xfrm rot="2190981">
              <a:off x="2692980" y="1714116"/>
              <a:ext cx="3433646" cy="70788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spc="150" dirty="0" err="1" smtClean="0">
                  <a:ln w="11430"/>
                  <a:solidFill>
                    <a:srgbClr val="F8F8F8"/>
                  </a:solidFill>
                  <a:effectLst>
                    <a:outerShdw blurRad="25400" algn="tl" rotWithShape="0">
                      <a:srgbClr val="000000">
                        <a:alpha val="43000"/>
                      </a:srgbClr>
                    </a:outerShdw>
                  </a:effectLst>
                </a:rPr>
                <a:t>Rêve</a:t>
              </a:r>
              <a:endParaRPr lang="en-US" sz="4000" b="1" cap="none" spc="150" dirty="0">
                <a:ln w="11430"/>
                <a:solidFill>
                  <a:srgbClr val="F8F8F8"/>
                </a:solidFill>
                <a:effectLst>
                  <a:outerShdw blurRad="25400" algn="tl" rotWithShape="0">
                    <a:srgbClr val="000000">
                      <a:alpha val="43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1000"/>
                                        <p:tgtEl>
                                          <p:spTgt spid="41"/>
                                        </p:tgtEl>
                                      </p:cBhvr>
                                    </p:animEffect>
                                    <p:set>
                                      <p:cBhvr>
                                        <p:cTn id="30" dur="1" fill="hold">
                                          <p:stCondLst>
                                            <p:cond delay="999"/>
                                          </p:stCondLst>
                                        </p:cTn>
                                        <p:tgtEl>
                                          <p:spTgt spid="4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1000"/>
                                        <p:tgtEl>
                                          <p:spTgt spid="37"/>
                                        </p:tgtEl>
                                      </p:cBhvr>
                                    </p:animEffect>
                                    <p:set>
                                      <p:cBhvr>
                                        <p:cTn id="53" dur="1" fill="hold">
                                          <p:stCondLst>
                                            <p:cond delay="999"/>
                                          </p:stCondLst>
                                        </p:cTn>
                                        <p:tgtEl>
                                          <p:spTgt spid="3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10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10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1000"/>
                                        <p:tgtEl>
                                          <p:spTgt spid="38"/>
                                        </p:tgtEl>
                                      </p:cBhvr>
                                    </p:animEffect>
                                    <p:set>
                                      <p:cBhvr>
                                        <p:cTn id="84" dur="1" fill="hold">
                                          <p:stCondLst>
                                            <p:cond delay="999"/>
                                          </p:stCondLst>
                                        </p:cTn>
                                        <p:tgtEl>
                                          <p:spTgt spid="38"/>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1000"/>
                                        <p:tgtEl>
                                          <p:spTgt spid="1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1000"/>
                                        <p:tgtEl>
                                          <p:spTgt spid="2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1000"/>
                                        <p:tgtEl>
                                          <p:spTgt spid="32"/>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fade">
                                      <p:cBhvr>
                                        <p:cTn id="105" dur="1000"/>
                                        <p:tgtEl>
                                          <p:spTgt spid="13"/>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2"/>
                                        </p:tgtEl>
                                        <p:attrNameLst>
                                          <p:attrName>style.visibility</p:attrName>
                                        </p:attrNameLst>
                                      </p:cBhvr>
                                      <p:to>
                                        <p:strVal val="visible"/>
                                      </p:to>
                                    </p:set>
                                    <p:animEffect transition="in" filter="fade">
                                      <p:cBhvr>
                                        <p:cTn id="110" dur="1000"/>
                                        <p:tgtEl>
                                          <p:spTgt spid="12"/>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fade">
                                      <p:cBhvr>
                                        <p:cTn id="115" dur="1000"/>
                                        <p:tgtEl>
                                          <p:spTgt spid="3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fade">
                                      <p:cBhvr>
                                        <p:cTn id="118"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30" grpId="0" animBg="1"/>
      <p:bldP spid="31" grpId="0" animBg="1"/>
      <p:bldP spid="32" grpId="0" animBg="1"/>
      <p:bldP spid="11" grpId="0" animBg="1"/>
      <p:bldP spid="33"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2661920" y="2600960"/>
            <a:ext cx="3779520" cy="406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 name="Content Placeholder 1"/>
          <p:cNvSpPr>
            <a:spLocks noGrp="1"/>
          </p:cNvSpPr>
          <p:nvPr>
            <p:ph idx="1"/>
          </p:nvPr>
        </p:nvSpPr>
        <p:spPr>
          <a:xfrm>
            <a:off x="457200" y="1935480"/>
            <a:ext cx="8229600" cy="579120"/>
          </a:xfrm>
        </p:spPr>
        <p:txBody>
          <a:bodyPr/>
          <a:lstStyle/>
          <a:p>
            <a:r>
              <a:rPr lang="fr-FR" dirty="0" smtClean="0"/>
              <a:t>Qu’est-ce qu’on est en train de construire ? (</a:t>
            </a:r>
            <a:r>
              <a:rPr lang="fr-FR" i="1" dirty="0" smtClean="0"/>
              <a:t>le quoi</a:t>
            </a:r>
            <a:r>
              <a:rPr lang="fr-FR" dirty="0" smtClean="0"/>
              <a:t>)</a:t>
            </a:r>
            <a:endParaRPr lang="fr-FR" dirty="0"/>
          </a:p>
        </p:txBody>
      </p:sp>
      <p:sp>
        <p:nvSpPr>
          <p:cNvPr id="3" name="Types d’églises"/>
          <p:cNvSpPr txBox="1"/>
          <p:nvPr/>
        </p:nvSpPr>
        <p:spPr>
          <a:xfrm>
            <a:off x="2533333" y="2534920"/>
            <a:ext cx="4077335" cy="523220"/>
          </a:xfrm>
          <a:prstGeom prst="rect">
            <a:avLst/>
          </a:prstGeom>
          <a:noFill/>
        </p:spPr>
        <p:txBody>
          <a:bodyPr wrap="none" rtlCol="0">
            <a:spAutoFit/>
          </a:bodyPr>
          <a:lstStyle/>
          <a:p>
            <a:r>
              <a:rPr lang="fr-F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Types d’églises/ministères</a:t>
            </a:r>
            <a:endParaRPr lang="fr-F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
        <p:nvSpPr>
          <p:cNvPr id="4" name="Up-Down Arrow 3"/>
          <p:cNvSpPr/>
          <p:nvPr/>
        </p:nvSpPr>
        <p:spPr>
          <a:xfrm>
            <a:off x="685800" y="4363720"/>
            <a:ext cx="762000" cy="2362200"/>
          </a:xfrm>
          <a:prstGeom prst="up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5" name="Left-Right Arrow 4"/>
          <p:cNvSpPr/>
          <p:nvPr/>
        </p:nvSpPr>
        <p:spPr>
          <a:xfrm>
            <a:off x="1524000" y="5201920"/>
            <a:ext cx="2362200" cy="609600"/>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6" name="Quad Arrow Callout 5"/>
          <p:cNvSpPr/>
          <p:nvPr/>
        </p:nvSpPr>
        <p:spPr>
          <a:xfrm rot="2615271">
            <a:off x="3915085" y="4127233"/>
            <a:ext cx="2590800" cy="2667000"/>
          </a:xfrm>
          <a:prstGeom prst="quadArrowCallout">
            <a:avLst>
              <a:gd name="adj1" fmla="val 11327"/>
              <a:gd name="adj2" fmla="val 16650"/>
              <a:gd name="adj3" fmla="val 15432"/>
              <a:gd name="adj4" fmla="val 35994"/>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0" name="TextBox 9"/>
          <p:cNvSpPr txBox="1"/>
          <p:nvPr/>
        </p:nvSpPr>
        <p:spPr>
          <a:xfrm>
            <a:off x="202309" y="3408680"/>
            <a:ext cx="1960217" cy="954107"/>
          </a:xfrm>
          <a:prstGeom prst="rect">
            <a:avLst/>
          </a:prstGeom>
          <a:noFill/>
        </p:spPr>
        <p:txBody>
          <a:bodyPr wrap="none" rtlCol="0">
            <a:spAutoFit/>
          </a:bodyPr>
          <a:lstStyle/>
          <a:p>
            <a:pPr algn="ctr"/>
            <a:r>
              <a:rPr lang="fr-F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Relation </a:t>
            </a:r>
          </a:p>
          <a:p>
            <a:pPr algn="ctr"/>
            <a:r>
              <a:rPr lang="fr-F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avec le Père</a:t>
            </a:r>
            <a:endParaRPr lang="fr-F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
        <p:nvSpPr>
          <p:cNvPr id="12" name="TextBox 11"/>
          <p:cNvSpPr txBox="1"/>
          <p:nvPr/>
        </p:nvSpPr>
        <p:spPr>
          <a:xfrm>
            <a:off x="1976211" y="4170680"/>
            <a:ext cx="1521378" cy="954107"/>
          </a:xfrm>
          <a:prstGeom prst="rect">
            <a:avLst/>
          </a:prstGeom>
          <a:noFill/>
        </p:spPr>
        <p:txBody>
          <a:bodyPr wrap="none" rtlCol="0">
            <a:spAutoFit/>
          </a:bodyPr>
          <a:lstStyle/>
          <a:p>
            <a:pPr algn="ctr"/>
            <a:r>
              <a:rPr lang="fr-F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Eglise</a:t>
            </a:r>
          </a:p>
          <a:p>
            <a:pPr algn="ctr"/>
            <a:r>
              <a:rPr lang="fr-F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Familiale</a:t>
            </a:r>
            <a:endParaRPr lang="fr-F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
        <p:nvSpPr>
          <p:cNvPr id="13" name="TextBox 12"/>
          <p:cNvSpPr txBox="1"/>
          <p:nvPr/>
        </p:nvSpPr>
        <p:spPr>
          <a:xfrm>
            <a:off x="3754362" y="3906520"/>
            <a:ext cx="2914965" cy="523220"/>
          </a:xfrm>
          <a:prstGeom prst="rect">
            <a:avLst/>
          </a:prstGeom>
          <a:noFill/>
        </p:spPr>
        <p:txBody>
          <a:bodyPr wrap="none" rtlCol="0">
            <a:spAutoFit/>
          </a:bodyPr>
          <a:lstStyle/>
          <a:p>
            <a:pPr algn="ctr"/>
            <a:r>
              <a:rPr lang="fr-F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Eglise évangélique</a:t>
            </a:r>
            <a:endParaRPr lang="fr-F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
        <p:nvSpPr>
          <p:cNvPr id="14" name="TextBox 13"/>
          <p:cNvSpPr txBox="1"/>
          <p:nvPr/>
        </p:nvSpPr>
        <p:spPr>
          <a:xfrm>
            <a:off x="6602342" y="3266440"/>
            <a:ext cx="1982081" cy="954107"/>
          </a:xfrm>
          <a:prstGeom prst="rect">
            <a:avLst/>
          </a:prstGeom>
          <a:noFill/>
        </p:spPr>
        <p:txBody>
          <a:bodyPr wrap="none" rtlCol="0">
            <a:spAutoFit/>
          </a:bodyPr>
          <a:lstStyle/>
          <a:p>
            <a:pPr algn="ctr"/>
            <a:r>
              <a:rPr lang="fr-F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Maison</a:t>
            </a:r>
          </a:p>
          <a:p>
            <a:pPr algn="ctr"/>
            <a:r>
              <a:rPr lang="fr-F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Apostolique</a:t>
            </a:r>
            <a:endParaRPr lang="fr-F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grpSp>
        <p:nvGrpSpPr>
          <p:cNvPr id="15" name="Group 14"/>
          <p:cNvGrpSpPr/>
          <p:nvPr/>
        </p:nvGrpSpPr>
        <p:grpSpPr>
          <a:xfrm>
            <a:off x="6353485" y="4117072"/>
            <a:ext cx="2590800" cy="2667000"/>
            <a:chOff x="6353485" y="4117072"/>
            <a:chExt cx="2590800" cy="2667000"/>
          </a:xfrm>
        </p:grpSpPr>
        <p:sp>
          <p:nvSpPr>
            <p:cNvPr id="7" name="Quad Arrow Callout 6"/>
            <p:cNvSpPr/>
            <p:nvPr/>
          </p:nvSpPr>
          <p:spPr>
            <a:xfrm rot="2615271">
              <a:off x="6353485" y="4117072"/>
              <a:ext cx="2590800" cy="2667000"/>
            </a:xfrm>
            <a:prstGeom prst="quadArrowCallout">
              <a:avLst>
                <a:gd name="adj1" fmla="val 11327"/>
                <a:gd name="adj2" fmla="val 16650"/>
                <a:gd name="adj3" fmla="val 15432"/>
                <a:gd name="adj4" fmla="val 35994"/>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9" name="Left-Right Arrow 8"/>
            <p:cNvSpPr/>
            <p:nvPr/>
          </p:nvSpPr>
          <p:spPr>
            <a:xfrm>
              <a:off x="6441440" y="5161280"/>
              <a:ext cx="2362200" cy="609600"/>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8" name="Up-Down Arrow 7"/>
            <p:cNvSpPr/>
            <p:nvPr/>
          </p:nvSpPr>
          <p:spPr>
            <a:xfrm>
              <a:off x="7249160" y="4287520"/>
              <a:ext cx="762000" cy="2362200"/>
            </a:xfrm>
            <a:prstGeom prst="up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grpSp>
      <p:sp>
        <p:nvSpPr>
          <p:cNvPr id="17" name="Structure"/>
          <p:cNvSpPr txBox="1"/>
          <p:nvPr/>
        </p:nvSpPr>
        <p:spPr>
          <a:xfrm>
            <a:off x="2793404" y="2534920"/>
            <a:ext cx="3557192" cy="523220"/>
          </a:xfrm>
          <a:prstGeom prst="rect">
            <a:avLst/>
          </a:prstGeom>
          <a:noFill/>
        </p:spPr>
        <p:txBody>
          <a:bodyPr wrap="none" rtlCol="0">
            <a:spAutoFit/>
          </a:bodyPr>
          <a:lstStyle/>
          <a:p>
            <a:r>
              <a:rPr lang="fr-F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Une Structure Possible</a:t>
            </a:r>
            <a:endParaRPr lang="fr-F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grpSp>
        <p:nvGrpSpPr>
          <p:cNvPr id="60" name="Group 59"/>
          <p:cNvGrpSpPr/>
          <p:nvPr/>
        </p:nvGrpSpPr>
        <p:grpSpPr>
          <a:xfrm>
            <a:off x="182880" y="3007340"/>
            <a:ext cx="8280400" cy="1290340"/>
            <a:chOff x="182880" y="3007340"/>
            <a:chExt cx="8280400" cy="1290340"/>
          </a:xfrm>
        </p:grpSpPr>
        <p:sp>
          <p:nvSpPr>
            <p:cNvPr id="19" name="Rounded Rectangle 18"/>
            <p:cNvSpPr/>
            <p:nvPr/>
          </p:nvSpPr>
          <p:spPr>
            <a:xfrm>
              <a:off x="182880" y="3322320"/>
              <a:ext cx="1747520" cy="9753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0" name="Rounded Rectangle 19"/>
            <p:cNvSpPr/>
            <p:nvPr/>
          </p:nvSpPr>
          <p:spPr>
            <a:xfrm>
              <a:off x="2082800" y="3322320"/>
              <a:ext cx="1747520" cy="9753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1" name="Rounded Rectangle 20"/>
            <p:cNvSpPr/>
            <p:nvPr/>
          </p:nvSpPr>
          <p:spPr>
            <a:xfrm>
              <a:off x="4297680" y="3322320"/>
              <a:ext cx="1747520" cy="9753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2" name="Rounded Rectangle 21"/>
            <p:cNvSpPr/>
            <p:nvPr/>
          </p:nvSpPr>
          <p:spPr>
            <a:xfrm>
              <a:off x="6715760" y="3322320"/>
              <a:ext cx="1747520" cy="9753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cxnSp>
          <p:nvCxnSpPr>
            <p:cNvPr id="33" name="Straight Connector 32"/>
            <p:cNvCxnSpPr/>
            <p:nvPr/>
          </p:nvCxnSpPr>
          <p:spPr>
            <a:xfrm>
              <a:off x="1056640" y="3159760"/>
              <a:ext cx="6583680" cy="0"/>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p:cNvCxnSpPr>
              <a:endCxn id="19" idx="0"/>
            </p:cNvCxnSpPr>
            <p:nvPr/>
          </p:nvCxnSpPr>
          <p:spPr>
            <a:xfrm>
              <a:off x="1046480" y="3139440"/>
              <a:ext cx="0" cy="182880"/>
            </a:xfrm>
            <a:prstGeom prst="line">
              <a:avLst/>
            </a:prstGeom>
          </p:spPr>
          <p:style>
            <a:lnRef idx="2">
              <a:schemeClr val="dk1"/>
            </a:lnRef>
            <a:fillRef idx="0">
              <a:schemeClr val="dk1"/>
            </a:fillRef>
            <a:effectRef idx="1">
              <a:schemeClr val="dk1"/>
            </a:effectRef>
            <a:fontRef idx="minor">
              <a:schemeClr val="tx1"/>
            </a:fontRef>
          </p:style>
        </p:cxnSp>
        <p:cxnSp>
          <p:nvCxnSpPr>
            <p:cNvPr id="38" name="Straight Connector 37"/>
            <p:cNvCxnSpPr>
              <a:endCxn id="20" idx="0"/>
            </p:cNvCxnSpPr>
            <p:nvPr/>
          </p:nvCxnSpPr>
          <p:spPr>
            <a:xfrm flipH="1">
              <a:off x="2956560" y="3169920"/>
              <a:ext cx="0" cy="152400"/>
            </a:xfrm>
            <a:prstGeom prst="line">
              <a:avLst/>
            </a:prstGeom>
          </p:spPr>
          <p:style>
            <a:lnRef idx="2">
              <a:schemeClr val="dk1"/>
            </a:lnRef>
            <a:fillRef idx="0">
              <a:schemeClr val="dk1"/>
            </a:fillRef>
            <a:effectRef idx="1">
              <a:schemeClr val="dk1"/>
            </a:effectRef>
            <a:fontRef idx="minor">
              <a:schemeClr val="tx1"/>
            </a:fontRef>
          </p:style>
        </p:cxnSp>
        <p:cxnSp>
          <p:nvCxnSpPr>
            <p:cNvPr id="42" name="Straight Connector 41"/>
            <p:cNvCxnSpPr>
              <a:stCxn id="21" idx="0"/>
            </p:cNvCxnSpPr>
            <p:nvPr/>
          </p:nvCxnSpPr>
          <p:spPr>
            <a:xfrm flipV="1">
              <a:off x="5171440" y="3169920"/>
              <a:ext cx="0" cy="152400"/>
            </a:xfrm>
            <a:prstGeom prst="line">
              <a:avLst/>
            </a:prstGeom>
          </p:spPr>
          <p:style>
            <a:lnRef idx="2">
              <a:schemeClr val="dk1"/>
            </a:lnRef>
            <a:fillRef idx="0">
              <a:schemeClr val="dk1"/>
            </a:fillRef>
            <a:effectRef idx="1">
              <a:schemeClr val="dk1"/>
            </a:effectRef>
            <a:fontRef idx="minor">
              <a:schemeClr val="tx1"/>
            </a:fontRef>
          </p:style>
        </p:cxnSp>
        <p:cxnSp>
          <p:nvCxnSpPr>
            <p:cNvPr id="44" name="Straight Connector 43"/>
            <p:cNvCxnSpPr>
              <a:stCxn id="22" idx="0"/>
            </p:cNvCxnSpPr>
            <p:nvPr/>
          </p:nvCxnSpPr>
          <p:spPr>
            <a:xfrm flipV="1">
              <a:off x="7589520" y="3159760"/>
              <a:ext cx="0" cy="162560"/>
            </a:xfrm>
            <a:prstGeom prst="line">
              <a:avLst/>
            </a:prstGeom>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a:xfrm flipH="1" flipV="1">
              <a:off x="4307840" y="3007340"/>
              <a:ext cx="0" cy="182880"/>
            </a:xfrm>
            <a:prstGeom prst="line">
              <a:avLst/>
            </a:prstGeom>
          </p:spPr>
          <p:style>
            <a:lnRef idx="2">
              <a:schemeClr val="dk1"/>
            </a:lnRef>
            <a:fillRef idx="0">
              <a:schemeClr val="dk1"/>
            </a:fillRef>
            <a:effectRef idx="1">
              <a:schemeClr val="dk1"/>
            </a:effectRef>
            <a:fontRef idx="minor">
              <a:schemeClr val="tx1"/>
            </a:fontRef>
          </p:style>
        </p:cxnSp>
      </p:grpSp>
      <p:sp>
        <p:nvSpPr>
          <p:cNvPr id="56" name="TextBox 55"/>
          <p:cNvSpPr txBox="1"/>
          <p:nvPr/>
        </p:nvSpPr>
        <p:spPr>
          <a:xfrm>
            <a:off x="322819" y="3393440"/>
            <a:ext cx="1465529" cy="830997"/>
          </a:xfrm>
          <a:prstGeom prst="rect">
            <a:avLst/>
          </a:prstGeom>
          <a:noFill/>
        </p:spPr>
        <p:txBody>
          <a:bodyPr wrap="none" rtlCol="0">
            <a:spAutoFit/>
          </a:bodyPr>
          <a:lstStyle/>
          <a:p>
            <a:pPr algn="ctr"/>
            <a:r>
              <a:rPr lang="fr-FR" sz="1600" dirty="0" smtClean="0">
                <a:latin typeface="+mj-lt"/>
              </a:rPr>
              <a:t>Équipe louange</a:t>
            </a:r>
          </a:p>
          <a:p>
            <a:pPr algn="ctr"/>
            <a:r>
              <a:rPr lang="fr-FR" sz="1600" dirty="0" smtClean="0">
                <a:latin typeface="+mj-lt"/>
              </a:rPr>
              <a:t>Intercession</a:t>
            </a:r>
          </a:p>
          <a:p>
            <a:pPr algn="ctr"/>
            <a:r>
              <a:rPr lang="fr-FR" sz="1600" dirty="0" smtClean="0">
                <a:latin typeface="+mj-lt"/>
              </a:rPr>
              <a:t>prophétique</a:t>
            </a:r>
            <a:endParaRPr lang="fr-FR" sz="1600" dirty="0">
              <a:latin typeface="+mj-lt"/>
            </a:endParaRPr>
          </a:p>
        </p:txBody>
      </p:sp>
      <p:sp>
        <p:nvSpPr>
          <p:cNvPr id="57" name="TextBox 56"/>
          <p:cNvSpPr txBox="1"/>
          <p:nvPr/>
        </p:nvSpPr>
        <p:spPr>
          <a:xfrm>
            <a:off x="2178591" y="3606800"/>
            <a:ext cx="1574150" cy="338554"/>
          </a:xfrm>
          <a:prstGeom prst="rect">
            <a:avLst/>
          </a:prstGeom>
          <a:noFill/>
        </p:spPr>
        <p:txBody>
          <a:bodyPr wrap="none" rtlCol="0">
            <a:spAutoFit/>
          </a:bodyPr>
          <a:lstStyle/>
          <a:p>
            <a:pPr algn="ctr"/>
            <a:r>
              <a:rPr lang="fr-FR" sz="1600" dirty="0" smtClean="0">
                <a:latin typeface="+mj-lt"/>
              </a:rPr>
              <a:t>Équipe pastorale</a:t>
            </a:r>
            <a:endParaRPr lang="fr-FR" sz="1600" dirty="0">
              <a:latin typeface="+mj-lt"/>
            </a:endParaRPr>
          </a:p>
        </p:txBody>
      </p:sp>
      <p:sp>
        <p:nvSpPr>
          <p:cNvPr id="58" name="TextBox 57"/>
          <p:cNvSpPr txBox="1"/>
          <p:nvPr/>
        </p:nvSpPr>
        <p:spPr>
          <a:xfrm>
            <a:off x="4541245" y="3495040"/>
            <a:ext cx="1217641" cy="584775"/>
          </a:xfrm>
          <a:prstGeom prst="rect">
            <a:avLst/>
          </a:prstGeom>
          <a:noFill/>
        </p:spPr>
        <p:txBody>
          <a:bodyPr wrap="none" rtlCol="0">
            <a:spAutoFit/>
          </a:bodyPr>
          <a:lstStyle/>
          <a:p>
            <a:pPr algn="ctr"/>
            <a:r>
              <a:rPr lang="fr-FR" sz="1600" dirty="0" smtClean="0">
                <a:latin typeface="+mj-lt"/>
              </a:rPr>
              <a:t>Équipe </a:t>
            </a:r>
          </a:p>
          <a:p>
            <a:pPr algn="ctr"/>
            <a:r>
              <a:rPr lang="fr-FR" sz="1600" dirty="0" smtClean="0">
                <a:latin typeface="+mj-lt"/>
              </a:rPr>
              <a:t>évangélisme</a:t>
            </a:r>
            <a:endParaRPr lang="fr-FR" sz="1600" dirty="0">
              <a:latin typeface="+mj-lt"/>
            </a:endParaRPr>
          </a:p>
        </p:txBody>
      </p:sp>
      <p:sp>
        <p:nvSpPr>
          <p:cNvPr id="59" name="TextBox 58"/>
          <p:cNvSpPr txBox="1"/>
          <p:nvPr/>
        </p:nvSpPr>
        <p:spPr>
          <a:xfrm>
            <a:off x="6781959" y="3484880"/>
            <a:ext cx="1613007" cy="584775"/>
          </a:xfrm>
          <a:prstGeom prst="rect">
            <a:avLst/>
          </a:prstGeom>
          <a:noFill/>
        </p:spPr>
        <p:txBody>
          <a:bodyPr wrap="none" rtlCol="0">
            <a:spAutoFit/>
          </a:bodyPr>
          <a:lstStyle/>
          <a:p>
            <a:pPr algn="ctr"/>
            <a:r>
              <a:rPr lang="fr-FR" sz="1600" dirty="0" smtClean="0">
                <a:latin typeface="+mj-lt"/>
              </a:rPr>
              <a:t>Équipe gestion</a:t>
            </a:r>
          </a:p>
          <a:p>
            <a:pPr algn="ctr"/>
            <a:r>
              <a:rPr lang="fr-FR" sz="1600" dirty="0" smtClean="0">
                <a:latin typeface="+mj-lt"/>
              </a:rPr>
              <a:t>et administration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childTnLst>
                                </p:cTn>
                              </p:par>
                              <p:par>
                                <p:cTn id="53" presetID="10" presetClass="exit" presetSubtype="0" fill="hold" grpId="1" nodeType="withEffect">
                                  <p:stCondLst>
                                    <p:cond delay="0"/>
                                  </p:stCondLst>
                                  <p:childTnLst>
                                    <p:animEffect transition="out" filter="fade">
                                      <p:cBhvr>
                                        <p:cTn id="54" dur="1000"/>
                                        <p:tgtEl>
                                          <p:spTgt spid="3"/>
                                        </p:tgtEl>
                                      </p:cBhvr>
                                    </p:animEffect>
                                    <p:set>
                                      <p:cBhvr>
                                        <p:cTn id="55" dur="1" fill="hold">
                                          <p:stCondLst>
                                            <p:cond delay="999"/>
                                          </p:stCondLst>
                                        </p:cTn>
                                        <p:tgtEl>
                                          <p:spTgt spid="3"/>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1000"/>
                                        <p:tgtEl>
                                          <p:spTgt spid="10"/>
                                        </p:tgtEl>
                                      </p:cBhvr>
                                    </p:animEffect>
                                    <p:set>
                                      <p:cBhvr>
                                        <p:cTn id="58" dur="1" fill="hold">
                                          <p:stCondLst>
                                            <p:cond delay="999"/>
                                          </p:stCondLst>
                                        </p:cTn>
                                        <p:tgtEl>
                                          <p:spTgt spid="10"/>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1000"/>
                                        <p:tgtEl>
                                          <p:spTgt spid="12"/>
                                        </p:tgtEl>
                                      </p:cBhvr>
                                    </p:animEffect>
                                    <p:set>
                                      <p:cBhvr>
                                        <p:cTn id="61" dur="1" fill="hold">
                                          <p:stCondLst>
                                            <p:cond delay="999"/>
                                          </p:stCondLst>
                                        </p:cTn>
                                        <p:tgtEl>
                                          <p:spTgt spid="12"/>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1000"/>
                                        <p:tgtEl>
                                          <p:spTgt spid="13"/>
                                        </p:tgtEl>
                                      </p:cBhvr>
                                    </p:animEffect>
                                    <p:set>
                                      <p:cBhvr>
                                        <p:cTn id="64" dur="1" fill="hold">
                                          <p:stCondLst>
                                            <p:cond delay="999"/>
                                          </p:stCondLst>
                                        </p:cTn>
                                        <p:tgtEl>
                                          <p:spTgt spid="13"/>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1000"/>
                                        <p:tgtEl>
                                          <p:spTgt spid="14"/>
                                        </p:tgtEl>
                                      </p:cBhvr>
                                    </p:animEffect>
                                    <p:set>
                                      <p:cBhvr>
                                        <p:cTn id="67" dur="1" fill="hold">
                                          <p:stCondLst>
                                            <p:cond delay="999"/>
                                          </p:stCondLst>
                                        </p:cTn>
                                        <p:tgtEl>
                                          <p:spTgt spid="1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1000"/>
                                        <p:tgtEl>
                                          <p:spTgt spid="18"/>
                                        </p:tgtEl>
                                      </p:cBhvr>
                                    </p:animEffect>
                                  </p:childTnLst>
                                </p:cTn>
                              </p:par>
                              <p:par>
                                <p:cTn id="73" presetID="10" presetClass="entr" presetSubtype="0" fill="hold" nodeType="with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1000"/>
                                        <p:tgtEl>
                                          <p:spTgt spid="6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fade">
                                      <p:cBhvr>
                                        <p:cTn id="80" dur="1000"/>
                                        <p:tgtEl>
                                          <p:spTgt spid="5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fade">
                                      <p:cBhvr>
                                        <p:cTn id="90" dur="1000"/>
                                        <p:tgtEl>
                                          <p:spTgt spid="58"/>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fade">
                                      <p:cBhvr>
                                        <p:cTn id="95"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p:bldP spid="3" grpId="1"/>
      <p:bldP spid="4" grpId="0" animBg="1"/>
      <p:bldP spid="5" grpId="0" animBg="1"/>
      <p:bldP spid="6" grpId="0" animBg="1"/>
      <p:bldP spid="10" grpId="0"/>
      <p:bldP spid="10" grpId="1"/>
      <p:bldP spid="12" grpId="0"/>
      <p:bldP spid="12" grpId="1"/>
      <p:bldP spid="13" grpId="0"/>
      <p:bldP spid="13" grpId="1"/>
      <p:bldP spid="14" grpId="0"/>
      <p:bldP spid="14" grpId="1"/>
      <p:bldP spid="17" grpId="0"/>
      <p:bldP spid="56" grpId="0"/>
      <p:bldP spid="57" grpId="0"/>
      <p:bldP spid="58" grpId="0"/>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rains.png"/>
          <p:cNvPicPr>
            <a:picLocks noGrp="1" noChangeAspect="1"/>
          </p:cNvPicPr>
          <p:nvPr>
            <p:ph idx="1"/>
          </p:nvPr>
        </p:nvPicPr>
        <p:blipFill>
          <a:blip r:embed="rId3" cstate="print"/>
          <a:stretch>
            <a:fillRect/>
          </a:stretch>
        </p:blipFill>
        <p:spPr>
          <a:xfrm>
            <a:off x="1714500" y="2143919"/>
            <a:ext cx="5715000" cy="3971925"/>
          </a:xfrm>
        </p:spPr>
      </p:pic>
      <p:pic>
        <p:nvPicPr>
          <p:cNvPr id="5" name="Picture 4" descr="concepts.jpg"/>
          <p:cNvPicPr>
            <a:picLocks noChangeAspect="1"/>
          </p:cNvPicPr>
          <p:nvPr/>
        </p:nvPicPr>
        <p:blipFill>
          <a:blip r:embed="rId4" cstate="print"/>
          <a:stretch>
            <a:fillRect/>
          </a:stretch>
        </p:blipFill>
        <p:spPr>
          <a:xfrm>
            <a:off x="1219200" y="1828800"/>
            <a:ext cx="6705600" cy="5029200"/>
          </a:xfrm>
          <a:prstGeom prst="rect">
            <a:avLst/>
          </a:prstGeom>
        </p:spPr>
      </p:pic>
      <p:pic>
        <p:nvPicPr>
          <p:cNvPr id="6" name="Picture 5" descr="Step-by-step3.png"/>
          <p:cNvPicPr>
            <a:picLocks noChangeAspect="1"/>
          </p:cNvPicPr>
          <p:nvPr/>
        </p:nvPicPr>
        <p:blipFill>
          <a:blip r:embed="rId5" cstate="print"/>
          <a:stretch>
            <a:fillRect/>
          </a:stretch>
        </p:blipFill>
        <p:spPr>
          <a:xfrm>
            <a:off x="1123181" y="3010914"/>
            <a:ext cx="6897638" cy="20147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4"/>
                                        </p:tgtEl>
                                      </p:cBhvr>
                                    </p:animEffect>
                                    <p:set>
                                      <p:cBhvr>
                                        <p:cTn id="12" dur="1" fill="hold">
                                          <p:stCondLst>
                                            <p:cond delay="999"/>
                                          </p:stCondLst>
                                        </p:cTn>
                                        <p:tgtEl>
                                          <p:spTgt spid="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1000"/>
                                        <p:tgtEl>
                                          <p:spTgt spid="5"/>
                                        </p:tgtEl>
                                      </p:cBhvr>
                                    </p:animEffect>
                                    <p:set>
                                      <p:cBhvr>
                                        <p:cTn id="20" dur="1" fill="hold">
                                          <p:stCondLst>
                                            <p:cond delay="999"/>
                                          </p:stCondLst>
                                        </p:cTn>
                                        <p:tgtEl>
                                          <p:spTgt spid="5"/>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92487" y="0"/>
            <a:ext cx="9313401" cy="6858000"/>
          </a:xfrm>
          <a:prstGeom prst="rect">
            <a:avLst/>
          </a:prstGeom>
          <a:noFill/>
          <a:ln w="9525">
            <a:noFill/>
            <a:miter lim="800000"/>
            <a:headEnd/>
            <a:tailEnd/>
          </a:ln>
        </p:spPr>
      </p:pic>
      <p:sp>
        <p:nvSpPr>
          <p:cNvPr id="3" name="Down Arrow 2"/>
          <p:cNvSpPr/>
          <p:nvPr/>
        </p:nvSpPr>
        <p:spPr>
          <a:xfrm>
            <a:off x="3657600" y="685800"/>
            <a:ext cx="1676400" cy="533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2857500" y="381000"/>
            <a:ext cx="3429000"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fr-FR" sz="3600" dirty="0" smtClean="0"/>
              <a:t>Comme  au Ciel</a:t>
            </a:r>
            <a:endParaRPr lang="fr-FR" sz="3600" dirty="0"/>
          </a:p>
        </p:txBody>
      </p:sp>
      <p:sp>
        <p:nvSpPr>
          <p:cNvPr id="5" name="TextBox 4"/>
          <p:cNvSpPr txBox="1"/>
          <p:nvPr/>
        </p:nvSpPr>
        <p:spPr>
          <a:xfrm>
            <a:off x="3314700" y="6211669"/>
            <a:ext cx="2514600"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fr-FR" sz="3600" dirty="0" smtClean="0"/>
              <a:t>Sur la Terre</a:t>
            </a:r>
            <a:endParaRPr lang="fr-FR" sz="3600" dirty="0"/>
          </a:p>
        </p:txBody>
      </p:sp>
      <p:sp>
        <p:nvSpPr>
          <p:cNvPr id="6" name="Right Arrow 5"/>
          <p:cNvSpPr/>
          <p:nvPr/>
        </p:nvSpPr>
        <p:spPr>
          <a:xfrm>
            <a:off x="381000" y="2514600"/>
            <a:ext cx="8382000" cy="160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TextBox 6"/>
          <p:cNvSpPr txBox="1"/>
          <p:nvPr/>
        </p:nvSpPr>
        <p:spPr>
          <a:xfrm>
            <a:off x="304800" y="2743200"/>
            <a:ext cx="2483244" cy="1200329"/>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pPr algn="ctr"/>
            <a:r>
              <a:rPr lang="fr-FR" sz="3600" dirty="0" smtClean="0"/>
              <a:t>Notre </a:t>
            </a:r>
          </a:p>
          <a:p>
            <a:pPr algn="ctr"/>
            <a:r>
              <a:rPr lang="fr-FR" sz="3600" dirty="0" smtClean="0"/>
              <a:t>Provenance</a:t>
            </a:r>
          </a:p>
        </p:txBody>
      </p:sp>
      <p:sp>
        <p:nvSpPr>
          <p:cNvPr id="9" name="TextBox 8"/>
          <p:cNvSpPr txBox="1"/>
          <p:nvPr/>
        </p:nvSpPr>
        <p:spPr>
          <a:xfrm>
            <a:off x="5867400" y="2743200"/>
            <a:ext cx="2006575" cy="1200329"/>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pPr algn="ctr"/>
            <a:r>
              <a:rPr lang="fr-FR" sz="3600" dirty="0" smtClean="0"/>
              <a:t>Où nous </a:t>
            </a:r>
          </a:p>
          <a:p>
            <a:pPr algn="ctr"/>
            <a:r>
              <a:rPr lang="fr-FR" sz="3600" dirty="0" smtClean="0"/>
              <a:t>allons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ppt_x"/>
                                          </p:val>
                                        </p:tav>
                                        <p:tav tm="100000">
                                          <p:val>
                                            <p:strVal val="#ppt_x"/>
                                          </p:val>
                                        </p:tav>
                                      </p:tavLst>
                                    </p:anim>
                                    <p:anim calcmode="lin" valueType="num">
                                      <p:cBhvr additive="base">
                                        <p:cTn id="19"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ppt_x"/>
                                          </p:val>
                                        </p:tav>
                                        <p:tav tm="100000">
                                          <p:val>
                                            <p:strVal val="#ppt_x"/>
                                          </p:val>
                                        </p:tav>
                                      </p:tavLst>
                                    </p:anim>
                                    <p:anim calcmode="lin" valueType="num">
                                      <p:cBhvr additive="base">
                                        <p:cTn id="25"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000" fill="hold"/>
                                        <p:tgtEl>
                                          <p:spTgt spid="6"/>
                                        </p:tgtEl>
                                        <p:attrNameLst>
                                          <p:attrName>ppt_x</p:attrName>
                                        </p:attrNameLst>
                                      </p:cBhvr>
                                      <p:tavLst>
                                        <p:tav tm="0">
                                          <p:val>
                                            <p:strVal val="0-#ppt_w/2"/>
                                          </p:val>
                                        </p:tav>
                                        <p:tav tm="100000">
                                          <p:val>
                                            <p:strVal val="#ppt_x"/>
                                          </p:val>
                                        </p:tav>
                                      </p:tavLst>
                                    </p:anim>
                                    <p:anim calcmode="lin" valueType="num">
                                      <p:cBhvr additive="base">
                                        <p:cTn id="31"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1000" fill="hold"/>
                                        <p:tgtEl>
                                          <p:spTgt spid="7"/>
                                        </p:tgtEl>
                                        <p:attrNameLst>
                                          <p:attrName>ppt_x</p:attrName>
                                        </p:attrNameLst>
                                      </p:cBhvr>
                                      <p:tavLst>
                                        <p:tav tm="0">
                                          <p:val>
                                            <p:strVal val="0-#ppt_w/2"/>
                                          </p:val>
                                        </p:tav>
                                        <p:tav tm="100000">
                                          <p:val>
                                            <p:strVal val="#ppt_x"/>
                                          </p:val>
                                        </p:tav>
                                      </p:tavLst>
                                    </p:anim>
                                    <p:anim calcmode="lin" valueType="num">
                                      <p:cBhvr additive="base">
                                        <p:cTn id="37"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1000" fill="hold"/>
                                        <p:tgtEl>
                                          <p:spTgt spid="9"/>
                                        </p:tgtEl>
                                        <p:attrNameLst>
                                          <p:attrName>ppt_x</p:attrName>
                                        </p:attrNameLst>
                                      </p:cBhvr>
                                      <p:tavLst>
                                        <p:tav tm="0">
                                          <p:val>
                                            <p:strVal val="0-#ppt_w/2"/>
                                          </p:val>
                                        </p:tav>
                                        <p:tav tm="100000">
                                          <p:val>
                                            <p:strVal val="#ppt_x"/>
                                          </p:val>
                                        </p:tav>
                                      </p:tavLst>
                                    </p:anim>
                                    <p:anim calcmode="lin" valueType="num">
                                      <p:cBhvr additive="base">
                                        <p:cTn id="4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SP Chart"/>
          <p:cNvPicPr>
            <a:picLocks noChangeAspect="1" noChangeArrowheads="1"/>
          </p:cNvPicPr>
          <p:nvPr/>
        </p:nvPicPr>
        <p:blipFill>
          <a:blip r:embed="rId3" cstate="print"/>
          <a:srcRect/>
          <a:stretch>
            <a:fillRect/>
          </a:stretch>
        </p:blipFill>
        <p:spPr bwMode="auto">
          <a:xfrm>
            <a:off x="-92487" y="0"/>
            <a:ext cx="9313401" cy="6858000"/>
          </a:xfrm>
          <a:prstGeom prst="rect">
            <a:avLst/>
          </a:prstGeom>
          <a:noFill/>
          <a:ln w="9525">
            <a:noFill/>
            <a:miter lim="800000"/>
            <a:headEnd/>
            <a:tailEnd/>
          </a:ln>
        </p:spPr>
      </p:pic>
      <p:sp>
        <p:nvSpPr>
          <p:cNvPr id="7" name="01 Histoire"/>
          <p:cNvSpPr/>
          <p:nvPr/>
        </p:nvSpPr>
        <p:spPr>
          <a:xfrm>
            <a:off x="1143000" y="1524000"/>
            <a:ext cx="2286000" cy="1828800"/>
          </a:xfrm>
          <a:prstGeom prst="wedgeRectCallout">
            <a:avLst>
              <a:gd name="adj1" fmla="val -82561"/>
              <a:gd name="adj2" fmla="val -658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N°1</a:t>
            </a:r>
          </a:p>
          <a:p>
            <a:pPr algn="ctr"/>
            <a:r>
              <a:rPr lang="fr-FR" sz="2400" dirty="0" smtClean="0"/>
              <a:t>Notre histoire, activités,</a:t>
            </a:r>
          </a:p>
          <a:p>
            <a:pPr algn="ctr"/>
            <a:r>
              <a:rPr lang="fr-FR" sz="2400" dirty="0" smtClean="0"/>
              <a:t>témoignages,</a:t>
            </a:r>
          </a:p>
          <a:p>
            <a:pPr algn="ctr"/>
            <a:r>
              <a:rPr lang="fr-FR" sz="2400" dirty="0" smtClean="0"/>
              <a:t>ADN</a:t>
            </a:r>
            <a:endParaRPr lang="fr-FR" sz="2400" dirty="0"/>
          </a:p>
        </p:txBody>
      </p:sp>
      <p:sp>
        <p:nvSpPr>
          <p:cNvPr id="8" name="02 Mission"/>
          <p:cNvSpPr/>
          <p:nvPr/>
        </p:nvSpPr>
        <p:spPr>
          <a:xfrm>
            <a:off x="4191000" y="2667000"/>
            <a:ext cx="2209800" cy="1447800"/>
          </a:xfrm>
          <a:prstGeom prst="wedgeRectCallout">
            <a:avLst>
              <a:gd name="adj1" fmla="val 111217"/>
              <a:gd name="adj2" fmla="val -48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N°2</a:t>
            </a:r>
          </a:p>
          <a:p>
            <a:pPr algn="ctr"/>
            <a:r>
              <a:rPr lang="fr-FR" sz="2400" dirty="0" smtClean="0"/>
              <a:t>Développer notre Mission</a:t>
            </a:r>
            <a:endParaRPr lang="fr-FR" sz="2400" dirty="0"/>
          </a:p>
        </p:txBody>
      </p:sp>
      <p:sp>
        <p:nvSpPr>
          <p:cNvPr id="23" name="Mission Statement"/>
          <p:cNvSpPr txBox="1"/>
          <p:nvPr/>
        </p:nvSpPr>
        <p:spPr>
          <a:xfrm>
            <a:off x="533400" y="1905000"/>
            <a:ext cx="8153400" cy="34778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4400" dirty="0" smtClean="0"/>
              <a:t>Notre </a:t>
            </a:r>
            <a:r>
              <a:rPr lang="fr-FR" sz="4400" i="1" dirty="0" smtClean="0"/>
              <a:t>Mission</a:t>
            </a:r>
            <a:r>
              <a:rPr lang="fr-FR" sz="4400" dirty="0" smtClean="0"/>
              <a:t> (le « </a:t>
            </a:r>
            <a:r>
              <a:rPr lang="fr-FR" sz="4400" i="1" dirty="0" smtClean="0"/>
              <a:t>pourquoi</a:t>
            </a:r>
            <a:r>
              <a:rPr lang="fr-FR" sz="4400" dirty="0" smtClean="0"/>
              <a:t> ») :</a:t>
            </a:r>
          </a:p>
          <a:p>
            <a:pPr algn="ctr"/>
            <a:r>
              <a:rPr lang="fr-FR" sz="4400" b="1" dirty="0" smtClean="0"/>
              <a:t>Une famille qui célèbre la présence de Dieu, </a:t>
            </a:r>
            <a:endParaRPr lang="en-US" sz="4400" b="1" dirty="0" smtClean="0"/>
          </a:p>
          <a:p>
            <a:pPr algn="ctr"/>
            <a:r>
              <a:rPr lang="fr-FR" sz="4400" b="1" dirty="0" smtClean="0"/>
              <a:t>manifeste son amour,</a:t>
            </a:r>
            <a:endParaRPr lang="en-US" sz="4400" b="1" dirty="0" smtClean="0"/>
          </a:p>
          <a:p>
            <a:pPr algn="ctr"/>
            <a:r>
              <a:rPr lang="fr-FR" sz="4400" b="1" dirty="0" smtClean="0"/>
              <a:t> incarne son Royaume</a:t>
            </a:r>
            <a:endParaRPr lang="fr-FR" sz="4400" b="1" dirty="0"/>
          </a:p>
        </p:txBody>
      </p:sp>
      <p:sp>
        <p:nvSpPr>
          <p:cNvPr id="9" name="03 Fathers and Prophecies"/>
          <p:cNvSpPr/>
          <p:nvPr/>
        </p:nvSpPr>
        <p:spPr>
          <a:xfrm>
            <a:off x="4953000" y="609600"/>
            <a:ext cx="2286000" cy="1447800"/>
          </a:xfrm>
          <a:prstGeom prst="wedgeRectCallout">
            <a:avLst>
              <a:gd name="adj1" fmla="val 109884"/>
              <a:gd name="adj2" fmla="val -6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N°3</a:t>
            </a:r>
          </a:p>
          <a:p>
            <a:pPr algn="ctr"/>
            <a:r>
              <a:rPr lang="fr-FR" sz="2400" dirty="0" smtClean="0"/>
              <a:t>Nos « pères »</a:t>
            </a:r>
          </a:p>
          <a:p>
            <a:pPr algn="ctr"/>
            <a:r>
              <a:rPr lang="fr-FR" sz="2400" dirty="0" smtClean="0"/>
              <a:t>Nos prophéties</a:t>
            </a:r>
            <a:endParaRPr lang="fr-FR" sz="2400" dirty="0"/>
          </a:p>
        </p:txBody>
      </p:sp>
      <p:sp>
        <p:nvSpPr>
          <p:cNvPr id="10" name="04 Strengths and Cultures"/>
          <p:cNvSpPr/>
          <p:nvPr/>
        </p:nvSpPr>
        <p:spPr>
          <a:xfrm>
            <a:off x="3962400" y="1143000"/>
            <a:ext cx="1828800" cy="1447800"/>
          </a:xfrm>
          <a:prstGeom prst="wedgeRectCallout">
            <a:avLst>
              <a:gd name="adj1" fmla="val 144550"/>
              <a:gd name="adj2" fmla="val -350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N°4</a:t>
            </a:r>
          </a:p>
          <a:p>
            <a:pPr algn="ctr"/>
            <a:r>
              <a:rPr lang="fr-FR" sz="2400" dirty="0" smtClean="0"/>
              <a:t>Nos forces culturelles actuelles</a:t>
            </a:r>
            <a:endParaRPr lang="fr-FR" sz="2400" dirty="0"/>
          </a:p>
        </p:txBody>
      </p:sp>
      <p:sp>
        <p:nvSpPr>
          <p:cNvPr id="18" name="04 Values and Beliefs"/>
          <p:cNvSpPr/>
          <p:nvPr/>
        </p:nvSpPr>
        <p:spPr>
          <a:xfrm>
            <a:off x="457200" y="4114800"/>
            <a:ext cx="1828800" cy="1371600"/>
          </a:xfrm>
          <a:prstGeom prst="wedgeRectCallout">
            <a:avLst>
              <a:gd name="adj1" fmla="val -14339"/>
              <a:gd name="adj2" fmla="val -1557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N°4</a:t>
            </a:r>
          </a:p>
          <a:p>
            <a:pPr algn="ctr"/>
            <a:r>
              <a:rPr lang="fr-FR" sz="2400" dirty="0" smtClean="0"/>
              <a:t>Nos valeurs et croyances</a:t>
            </a:r>
            <a:endParaRPr lang="fr-FR" sz="2400" dirty="0"/>
          </a:p>
        </p:txBody>
      </p:sp>
      <p:sp>
        <p:nvSpPr>
          <p:cNvPr id="19" name="04 Desired Cultures"/>
          <p:cNvSpPr/>
          <p:nvPr/>
        </p:nvSpPr>
        <p:spPr>
          <a:xfrm>
            <a:off x="6096000" y="3962400"/>
            <a:ext cx="1828800" cy="1371600"/>
          </a:xfrm>
          <a:prstGeom prst="wedgeRectCallout">
            <a:avLst>
              <a:gd name="adj1" fmla="val -14339"/>
              <a:gd name="adj2" fmla="val -1446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N°4</a:t>
            </a:r>
          </a:p>
          <a:p>
            <a:pPr algn="ctr"/>
            <a:r>
              <a:rPr lang="fr-FR" sz="2400" dirty="0" smtClean="0"/>
              <a:t>Nos cultures désirées</a:t>
            </a:r>
            <a:endParaRPr lang="fr-FR" sz="2400" dirty="0"/>
          </a:p>
        </p:txBody>
      </p:sp>
      <p:sp>
        <p:nvSpPr>
          <p:cNvPr id="20" name="04 Cultural Dev Plan"/>
          <p:cNvSpPr/>
          <p:nvPr/>
        </p:nvSpPr>
        <p:spPr>
          <a:xfrm>
            <a:off x="2667000" y="3886200"/>
            <a:ext cx="1828800" cy="2590800"/>
          </a:xfrm>
          <a:prstGeom prst="wedgeRectCallout">
            <a:avLst>
              <a:gd name="adj1" fmla="val -10450"/>
              <a:gd name="adj2" fmla="val -995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N°4</a:t>
            </a:r>
          </a:p>
          <a:p>
            <a:pPr algn="ctr"/>
            <a:r>
              <a:rPr lang="fr-FR" sz="2400" dirty="0" smtClean="0"/>
              <a:t>Les objectifs pour vivres nos valeurs, arrivant aux cultures désirées</a:t>
            </a:r>
            <a:endParaRPr lang="fr-FR" sz="2400" dirty="0"/>
          </a:p>
        </p:txBody>
      </p:sp>
      <p:sp>
        <p:nvSpPr>
          <p:cNvPr id="21" name="05 Vision"/>
          <p:cNvSpPr/>
          <p:nvPr/>
        </p:nvSpPr>
        <p:spPr>
          <a:xfrm>
            <a:off x="5562600" y="3429000"/>
            <a:ext cx="1371600" cy="1371600"/>
          </a:xfrm>
          <a:prstGeom prst="wedgeRectCallout">
            <a:avLst>
              <a:gd name="adj1" fmla="val 114550"/>
              <a:gd name="adj2" fmla="val 620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N°5</a:t>
            </a:r>
          </a:p>
          <a:p>
            <a:pPr algn="ctr"/>
            <a:r>
              <a:rPr lang="fr-FR" sz="2400" dirty="0" smtClean="0"/>
              <a:t>Notre Vision</a:t>
            </a:r>
            <a:endParaRPr lang="fr-FR" sz="2400" dirty="0"/>
          </a:p>
        </p:txBody>
      </p:sp>
      <p:sp>
        <p:nvSpPr>
          <p:cNvPr id="24" name="Vision Statement"/>
          <p:cNvSpPr txBox="1"/>
          <p:nvPr/>
        </p:nvSpPr>
        <p:spPr>
          <a:xfrm>
            <a:off x="304800" y="1295400"/>
            <a:ext cx="8534400" cy="483209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4400" dirty="0" smtClean="0"/>
              <a:t>Notre </a:t>
            </a:r>
            <a:r>
              <a:rPr lang="fr-FR" sz="4400" i="1" dirty="0" smtClean="0"/>
              <a:t>Vision</a:t>
            </a:r>
            <a:r>
              <a:rPr lang="fr-FR" sz="4400" dirty="0" smtClean="0"/>
              <a:t> (le « </a:t>
            </a:r>
            <a:r>
              <a:rPr lang="fr-FR" sz="4400" i="1" dirty="0" smtClean="0"/>
              <a:t>quoi</a:t>
            </a:r>
            <a:r>
              <a:rPr lang="fr-FR" sz="4400" dirty="0" smtClean="0"/>
              <a:t> ») : </a:t>
            </a:r>
          </a:p>
          <a:p>
            <a:pPr algn="ctr"/>
            <a:r>
              <a:rPr lang="fr-FR" sz="4400" b="1" dirty="0" smtClean="0"/>
              <a:t>Être une maison apostolique prophétique qui accueille les projets de Dieu et accompagne les fils et les filles qui vont transformer le monde et restaurer la création</a:t>
            </a:r>
            <a:endParaRPr lang="fr-FR" sz="4400" b="1" dirty="0"/>
          </a:p>
        </p:txBody>
      </p:sp>
      <p:sp>
        <p:nvSpPr>
          <p:cNvPr id="11" name="06 Revelation"/>
          <p:cNvSpPr/>
          <p:nvPr/>
        </p:nvSpPr>
        <p:spPr>
          <a:xfrm>
            <a:off x="4724400" y="4876800"/>
            <a:ext cx="1752600" cy="1143000"/>
          </a:xfrm>
          <a:prstGeom prst="wedgeRectCallout">
            <a:avLst>
              <a:gd name="adj1" fmla="val 164550"/>
              <a:gd name="adj2" fmla="val -2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N°6</a:t>
            </a:r>
          </a:p>
          <a:p>
            <a:pPr algn="ctr"/>
            <a:r>
              <a:rPr lang="fr-FR" sz="2400" dirty="0" smtClean="0"/>
              <a:t>Révélation</a:t>
            </a:r>
            <a:endParaRPr lang="fr-FR" sz="2400" dirty="0"/>
          </a:p>
        </p:txBody>
      </p:sp>
      <p:sp>
        <p:nvSpPr>
          <p:cNvPr id="12" name="07 Needs"/>
          <p:cNvSpPr/>
          <p:nvPr/>
        </p:nvSpPr>
        <p:spPr>
          <a:xfrm>
            <a:off x="762000" y="2819400"/>
            <a:ext cx="1447800" cy="1143000"/>
          </a:xfrm>
          <a:prstGeom prst="wedgeRectCallout">
            <a:avLst>
              <a:gd name="adj1" fmla="val 9188"/>
              <a:gd name="adj2" fmla="val 953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N°7</a:t>
            </a:r>
          </a:p>
          <a:p>
            <a:pPr algn="ctr"/>
            <a:r>
              <a:rPr lang="fr-FR" sz="2400" dirty="0" smtClean="0"/>
              <a:t>Nos besoins</a:t>
            </a:r>
            <a:endParaRPr lang="fr-FR" sz="2400" dirty="0"/>
          </a:p>
        </p:txBody>
      </p:sp>
      <p:sp>
        <p:nvSpPr>
          <p:cNvPr id="13" name="07 Goals"/>
          <p:cNvSpPr/>
          <p:nvPr/>
        </p:nvSpPr>
        <p:spPr>
          <a:xfrm>
            <a:off x="6019800" y="2743200"/>
            <a:ext cx="1447800" cy="1143000"/>
          </a:xfrm>
          <a:prstGeom prst="wedgeRectCallout">
            <a:avLst>
              <a:gd name="adj1" fmla="val 9188"/>
              <a:gd name="adj2" fmla="val 953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N°7</a:t>
            </a:r>
          </a:p>
          <a:p>
            <a:pPr algn="ctr"/>
            <a:r>
              <a:rPr lang="fr-FR" sz="2400" dirty="0" smtClean="0"/>
              <a:t>Nos objectifs</a:t>
            </a:r>
            <a:endParaRPr lang="fr-FR" sz="2400" dirty="0"/>
          </a:p>
        </p:txBody>
      </p:sp>
      <p:sp>
        <p:nvSpPr>
          <p:cNvPr id="14" name="07 Development plans"/>
          <p:cNvSpPr/>
          <p:nvPr/>
        </p:nvSpPr>
        <p:spPr>
          <a:xfrm>
            <a:off x="2667000" y="2590800"/>
            <a:ext cx="1600200" cy="1295400"/>
          </a:xfrm>
          <a:prstGeom prst="wedgeRectCallout">
            <a:avLst>
              <a:gd name="adj1" fmla="val 32346"/>
              <a:gd name="adj2" fmla="val 901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N°7</a:t>
            </a:r>
          </a:p>
          <a:p>
            <a:pPr algn="ctr"/>
            <a:r>
              <a:rPr lang="fr-FR" sz="2400" dirty="0" smtClean="0"/>
              <a:t>Nos plans d’action</a:t>
            </a:r>
            <a:endParaRPr lang="fr-FR" sz="2400" dirty="0"/>
          </a:p>
        </p:txBody>
      </p:sp>
      <p:sp>
        <p:nvSpPr>
          <p:cNvPr id="15" name="08 Apostolic Government"/>
          <p:cNvSpPr/>
          <p:nvPr/>
        </p:nvSpPr>
        <p:spPr>
          <a:xfrm>
            <a:off x="228600" y="152400"/>
            <a:ext cx="1905000" cy="1600200"/>
          </a:xfrm>
          <a:prstGeom prst="wedgeRectCallout">
            <a:avLst>
              <a:gd name="adj1" fmla="val 138073"/>
              <a:gd name="adj2" fmla="val -11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N°8</a:t>
            </a:r>
          </a:p>
          <a:p>
            <a:pPr algn="ctr"/>
            <a:r>
              <a:rPr lang="fr-FR" sz="2400" dirty="0" smtClean="0"/>
              <a:t>Structure apostolique relationnelle</a:t>
            </a:r>
            <a:endParaRPr lang="fr-FR" sz="2400" dirty="0"/>
          </a:p>
        </p:txBody>
      </p:sp>
      <p:sp>
        <p:nvSpPr>
          <p:cNvPr id="16" name="09 Scriptures"/>
          <p:cNvSpPr/>
          <p:nvPr/>
        </p:nvSpPr>
        <p:spPr>
          <a:xfrm>
            <a:off x="3048000" y="1524000"/>
            <a:ext cx="1905000" cy="1447800"/>
          </a:xfrm>
          <a:prstGeom prst="wedgeRectCallout">
            <a:avLst>
              <a:gd name="adj1" fmla="val 37806"/>
              <a:gd name="adj2" fmla="val -1173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N°9</a:t>
            </a:r>
          </a:p>
          <a:p>
            <a:pPr algn="ctr"/>
            <a:r>
              <a:rPr lang="fr-FR" sz="2400" dirty="0" smtClean="0"/>
              <a:t>Passages bibliques</a:t>
            </a:r>
            <a:endParaRPr lang="fr-FR" sz="2400" dirty="0"/>
          </a:p>
        </p:txBody>
      </p:sp>
      <p:sp>
        <p:nvSpPr>
          <p:cNvPr id="17" name="10 Declarations"/>
          <p:cNvSpPr/>
          <p:nvPr/>
        </p:nvSpPr>
        <p:spPr>
          <a:xfrm>
            <a:off x="3810000" y="4343400"/>
            <a:ext cx="1905000" cy="1066800"/>
          </a:xfrm>
          <a:prstGeom prst="wedgeRectCallout">
            <a:avLst>
              <a:gd name="adj1" fmla="val -13394"/>
              <a:gd name="adj2" fmla="val 1279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N°10</a:t>
            </a:r>
          </a:p>
          <a:p>
            <a:pPr algn="ctr"/>
            <a:r>
              <a:rPr lang="fr-FR" sz="2400" dirty="0" smtClean="0"/>
              <a:t>Déclarations</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1000"/>
                                        <p:tgtEl>
                                          <p:spTgt spid="7"/>
                                        </p:tgtEl>
                                      </p:cBhvr>
                                    </p:animEffect>
                                    <p:set>
                                      <p:cBhvr>
                                        <p:cTn id="12" dur="1" fill="hold">
                                          <p:stCondLst>
                                            <p:cond delay="9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1000"/>
                                        <p:tgtEl>
                                          <p:spTgt spid="8"/>
                                        </p:tgtEl>
                                      </p:cBhvr>
                                    </p:animEffect>
                                    <p:set>
                                      <p:cBhvr>
                                        <p:cTn id="22" dur="1" fill="hold">
                                          <p:stCondLst>
                                            <p:cond delay="999"/>
                                          </p:stCondLst>
                                        </p:cTn>
                                        <p:tgtEl>
                                          <p:spTgt spid="8"/>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1000"/>
                                        <p:tgtEl>
                                          <p:spTgt spid="23"/>
                                        </p:tgtEl>
                                      </p:cBhvr>
                                    </p:animEffect>
                                    <p:set>
                                      <p:cBhvr>
                                        <p:cTn id="30" dur="1" fill="hold">
                                          <p:stCondLst>
                                            <p:cond delay="999"/>
                                          </p:stCondLst>
                                        </p:cTn>
                                        <p:tgtEl>
                                          <p:spTgt spid="2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1000"/>
                                        <p:tgtEl>
                                          <p:spTgt spid="9"/>
                                        </p:tgtEl>
                                      </p:cBhvr>
                                    </p:animEffect>
                                    <p:set>
                                      <p:cBhvr>
                                        <p:cTn id="40" dur="1" fill="hold">
                                          <p:stCondLst>
                                            <p:cond delay="999"/>
                                          </p:stCondLst>
                                        </p:cTn>
                                        <p:tgtEl>
                                          <p:spTgt spid="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1000"/>
                                        <p:tgtEl>
                                          <p:spTgt spid="10"/>
                                        </p:tgtEl>
                                      </p:cBhvr>
                                    </p:animEffect>
                                    <p:set>
                                      <p:cBhvr>
                                        <p:cTn id="50" dur="1" fill="hold">
                                          <p:stCondLst>
                                            <p:cond delay="999"/>
                                          </p:stCondLst>
                                        </p:cTn>
                                        <p:tgtEl>
                                          <p:spTgt spid="1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1000"/>
                                        <p:tgtEl>
                                          <p:spTgt spid="18"/>
                                        </p:tgtEl>
                                      </p:cBhvr>
                                    </p:animEffect>
                                    <p:set>
                                      <p:cBhvr>
                                        <p:cTn id="60" dur="1" fill="hold">
                                          <p:stCondLst>
                                            <p:cond delay="999"/>
                                          </p:stCondLst>
                                        </p:cTn>
                                        <p:tgtEl>
                                          <p:spTgt spid="1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10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1000"/>
                                        <p:tgtEl>
                                          <p:spTgt spid="19"/>
                                        </p:tgtEl>
                                      </p:cBhvr>
                                    </p:animEffect>
                                    <p:set>
                                      <p:cBhvr>
                                        <p:cTn id="70" dur="1" fill="hold">
                                          <p:stCondLst>
                                            <p:cond delay="999"/>
                                          </p:stCondLst>
                                        </p:cTn>
                                        <p:tgtEl>
                                          <p:spTgt spid="1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1000"/>
                                        <p:tgtEl>
                                          <p:spTgt spid="20"/>
                                        </p:tgtEl>
                                      </p:cBhvr>
                                    </p:animEffect>
                                    <p:set>
                                      <p:cBhvr>
                                        <p:cTn id="80" dur="1" fill="hold">
                                          <p:stCondLst>
                                            <p:cond delay="999"/>
                                          </p:stCondLst>
                                        </p:cTn>
                                        <p:tgtEl>
                                          <p:spTgt spid="20"/>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1000"/>
                                        <p:tgtEl>
                                          <p:spTgt spid="2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1" nodeType="clickEffect">
                                  <p:stCondLst>
                                    <p:cond delay="0"/>
                                  </p:stCondLst>
                                  <p:childTnLst>
                                    <p:animEffect transition="out" filter="fade">
                                      <p:cBhvr>
                                        <p:cTn id="89" dur="1000"/>
                                        <p:tgtEl>
                                          <p:spTgt spid="21"/>
                                        </p:tgtEl>
                                      </p:cBhvr>
                                    </p:animEffect>
                                    <p:set>
                                      <p:cBhvr>
                                        <p:cTn id="90" dur="1" fill="hold">
                                          <p:stCondLst>
                                            <p:cond delay="999"/>
                                          </p:stCondLst>
                                        </p:cTn>
                                        <p:tgtEl>
                                          <p:spTgt spid="21"/>
                                        </p:tgtEl>
                                        <p:attrNameLst>
                                          <p:attrName>style.visibility</p:attrName>
                                        </p:attrNameLst>
                                      </p:cBhvr>
                                      <p:to>
                                        <p:strVal val="hidden"/>
                                      </p:to>
                                    </p:set>
                                  </p:childTnLst>
                                </p:cTn>
                              </p:par>
                              <p:par>
                                <p:cTn id="91" presetID="10" presetClass="entr" presetSubtype="0"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1" nodeType="clickEffect">
                                  <p:stCondLst>
                                    <p:cond delay="0"/>
                                  </p:stCondLst>
                                  <p:childTnLst>
                                    <p:animEffect transition="out" filter="fade">
                                      <p:cBhvr>
                                        <p:cTn id="97" dur="1000"/>
                                        <p:tgtEl>
                                          <p:spTgt spid="24"/>
                                        </p:tgtEl>
                                      </p:cBhvr>
                                    </p:animEffect>
                                    <p:set>
                                      <p:cBhvr>
                                        <p:cTn id="98" dur="1" fill="hold">
                                          <p:stCondLst>
                                            <p:cond delay="999"/>
                                          </p:stCondLst>
                                        </p:cTn>
                                        <p:tgtEl>
                                          <p:spTgt spid="24"/>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1" nodeType="clickEffect">
                                  <p:stCondLst>
                                    <p:cond delay="0"/>
                                  </p:stCondLst>
                                  <p:childTnLst>
                                    <p:animEffect transition="out" filter="fade">
                                      <p:cBhvr>
                                        <p:cTn id="107" dur="1000"/>
                                        <p:tgtEl>
                                          <p:spTgt spid="11"/>
                                        </p:tgtEl>
                                      </p:cBhvr>
                                    </p:animEffect>
                                    <p:set>
                                      <p:cBhvr>
                                        <p:cTn id="108" dur="1" fill="hold">
                                          <p:stCondLst>
                                            <p:cond delay="999"/>
                                          </p:stCondLst>
                                        </p:cTn>
                                        <p:tgtEl>
                                          <p:spTgt spid="11"/>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2"/>
                                        </p:tgtEl>
                                        <p:attrNameLst>
                                          <p:attrName>style.visibility</p:attrName>
                                        </p:attrNameLst>
                                      </p:cBhvr>
                                      <p:to>
                                        <p:strVal val="visible"/>
                                      </p:to>
                                    </p:set>
                                    <p:animEffect transition="in" filter="fade">
                                      <p:cBhvr>
                                        <p:cTn id="113" dur="1000"/>
                                        <p:tgtEl>
                                          <p:spTgt spid="12"/>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1000"/>
                                        <p:tgtEl>
                                          <p:spTgt spid="12"/>
                                        </p:tgtEl>
                                      </p:cBhvr>
                                    </p:animEffect>
                                    <p:set>
                                      <p:cBhvr>
                                        <p:cTn id="118" dur="1" fill="hold">
                                          <p:stCondLst>
                                            <p:cond delay="999"/>
                                          </p:stCondLst>
                                        </p:cTn>
                                        <p:tgtEl>
                                          <p:spTgt spid="12"/>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13"/>
                                        </p:tgtEl>
                                        <p:attrNameLst>
                                          <p:attrName>style.visibility</p:attrName>
                                        </p:attrNameLst>
                                      </p:cBhvr>
                                      <p:to>
                                        <p:strVal val="visible"/>
                                      </p:to>
                                    </p:set>
                                    <p:animEffect transition="in" filter="fade">
                                      <p:cBhvr>
                                        <p:cTn id="123" dur="1000"/>
                                        <p:tgtEl>
                                          <p:spTgt spid="13"/>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grpId="1" nodeType="clickEffect">
                                  <p:stCondLst>
                                    <p:cond delay="0"/>
                                  </p:stCondLst>
                                  <p:childTnLst>
                                    <p:animEffect transition="out" filter="fade">
                                      <p:cBhvr>
                                        <p:cTn id="127" dur="1000"/>
                                        <p:tgtEl>
                                          <p:spTgt spid="13"/>
                                        </p:tgtEl>
                                      </p:cBhvr>
                                    </p:animEffect>
                                    <p:set>
                                      <p:cBhvr>
                                        <p:cTn id="128" dur="1" fill="hold">
                                          <p:stCondLst>
                                            <p:cond delay="999"/>
                                          </p:stCondLst>
                                        </p:cTn>
                                        <p:tgtEl>
                                          <p:spTgt spid="13"/>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4"/>
                                        </p:tgtEl>
                                        <p:attrNameLst>
                                          <p:attrName>style.visibility</p:attrName>
                                        </p:attrNameLst>
                                      </p:cBhvr>
                                      <p:to>
                                        <p:strVal val="visible"/>
                                      </p:to>
                                    </p:set>
                                    <p:animEffect transition="in" filter="fade">
                                      <p:cBhvr>
                                        <p:cTn id="133" dur="1000"/>
                                        <p:tgtEl>
                                          <p:spTgt spid="14"/>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grpId="1" nodeType="clickEffect">
                                  <p:stCondLst>
                                    <p:cond delay="0"/>
                                  </p:stCondLst>
                                  <p:childTnLst>
                                    <p:animEffect transition="out" filter="fade">
                                      <p:cBhvr>
                                        <p:cTn id="137" dur="1000"/>
                                        <p:tgtEl>
                                          <p:spTgt spid="14"/>
                                        </p:tgtEl>
                                      </p:cBhvr>
                                    </p:animEffect>
                                    <p:set>
                                      <p:cBhvr>
                                        <p:cTn id="138" dur="1" fill="hold">
                                          <p:stCondLst>
                                            <p:cond delay="999"/>
                                          </p:stCondLst>
                                        </p:cTn>
                                        <p:tgtEl>
                                          <p:spTgt spid="14"/>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15"/>
                                        </p:tgtEl>
                                        <p:attrNameLst>
                                          <p:attrName>style.visibility</p:attrName>
                                        </p:attrNameLst>
                                      </p:cBhvr>
                                      <p:to>
                                        <p:strVal val="visible"/>
                                      </p:to>
                                    </p:set>
                                    <p:animEffect transition="in" filter="fade">
                                      <p:cBhvr>
                                        <p:cTn id="143" dur="1000"/>
                                        <p:tgtEl>
                                          <p:spTgt spid="15"/>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1" nodeType="clickEffect">
                                  <p:stCondLst>
                                    <p:cond delay="0"/>
                                  </p:stCondLst>
                                  <p:childTnLst>
                                    <p:animEffect transition="out" filter="fade">
                                      <p:cBhvr>
                                        <p:cTn id="147" dur="1000"/>
                                        <p:tgtEl>
                                          <p:spTgt spid="15"/>
                                        </p:tgtEl>
                                      </p:cBhvr>
                                    </p:animEffect>
                                    <p:set>
                                      <p:cBhvr>
                                        <p:cTn id="148" dur="1" fill="hold">
                                          <p:stCondLst>
                                            <p:cond delay="999"/>
                                          </p:stCondLst>
                                        </p:cTn>
                                        <p:tgtEl>
                                          <p:spTgt spid="15"/>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16"/>
                                        </p:tgtEl>
                                        <p:attrNameLst>
                                          <p:attrName>style.visibility</p:attrName>
                                        </p:attrNameLst>
                                      </p:cBhvr>
                                      <p:to>
                                        <p:strVal val="visible"/>
                                      </p:to>
                                    </p:set>
                                    <p:animEffect transition="in" filter="fade">
                                      <p:cBhvr>
                                        <p:cTn id="153" dur="1000"/>
                                        <p:tgtEl>
                                          <p:spTgt spid="16"/>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xit" presetSubtype="0" fill="hold" grpId="1" nodeType="clickEffect">
                                  <p:stCondLst>
                                    <p:cond delay="0"/>
                                  </p:stCondLst>
                                  <p:childTnLst>
                                    <p:animEffect transition="out" filter="fade">
                                      <p:cBhvr>
                                        <p:cTn id="157" dur="1000"/>
                                        <p:tgtEl>
                                          <p:spTgt spid="16"/>
                                        </p:tgtEl>
                                      </p:cBhvr>
                                    </p:animEffect>
                                    <p:set>
                                      <p:cBhvr>
                                        <p:cTn id="158" dur="1" fill="hold">
                                          <p:stCondLst>
                                            <p:cond delay="999"/>
                                          </p:stCondLst>
                                        </p:cTn>
                                        <p:tgtEl>
                                          <p:spTgt spid="16"/>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17"/>
                                        </p:tgtEl>
                                        <p:attrNameLst>
                                          <p:attrName>style.visibility</p:attrName>
                                        </p:attrNameLst>
                                      </p:cBhvr>
                                      <p:to>
                                        <p:strVal val="visible"/>
                                      </p:to>
                                    </p:set>
                                    <p:animEffect transition="in" filter="fade">
                                      <p:cBhvr>
                                        <p:cTn id="163" dur="1000"/>
                                        <p:tgtEl>
                                          <p:spTgt spid="17"/>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xit" presetSubtype="0" fill="hold" grpId="1" nodeType="clickEffect">
                                  <p:stCondLst>
                                    <p:cond delay="0"/>
                                  </p:stCondLst>
                                  <p:childTnLst>
                                    <p:animEffect transition="out" filter="fade">
                                      <p:cBhvr>
                                        <p:cTn id="167" dur="1000"/>
                                        <p:tgtEl>
                                          <p:spTgt spid="17"/>
                                        </p:tgtEl>
                                      </p:cBhvr>
                                    </p:animEffect>
                                    <p:set>
                                      <p:cBhvr>
                                        <p:cTn id="168"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23" grpId="0" animBg="1"/>
      <p:bldP spid="23" grpId="1" animBg="1"/>
      <p:bldP spid="9" grpId="0" animBg="1"/>
      <p:bldP spid="9" grpId="1" animBg="1"/>
      <p:bldP spid="10" grpId="0" animBg="1"/>
      <p:bldP spid="10" grpId="1" animBg="1"/>
      <p:bldP spid="18" grpId="0" animBg="1"/>
      <p:bldP spid="18" grpId="1" animBg="1"/>
      <p:bldP spid="19" grpId="0" animBg="1"/>
      <p:bldP spid="19" grpId="1" animBg="1"/>
      <p:bldP spid="20" grpId="0" animBg="1"/>
      <p:bldP spid="20" grpId="1" animBg="1"/>
      <p:bldP spid="21" grpId="0" animBg="1"/>
      <p:bldP spid="21" grpId="1" animBg="1"/>
      <p:bldP spid="24" grpId="0" animBg="1"/>
      <p:bldP spid="24"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35480"/>
            <a:ext cx="8229600" cy="584200"/>
          </a:xfrm>
        </p:spPr>
        <p:txBody>
          <a:bodyPr>
            <a:normAutofit/>
          </a:bodyPr>
          <a:lstStyle/>
          <a:p>
            <a:r>
              <a:rPr lang="fr-FR" dirty="0" smtClean="0">
                <a:latin typeface="+mj-lt"/>
              </a:rPr>
              <a:t>Où nous en sommes actuellement :</a:t>
            </a:r>
          </a:p>
        </p:txBody>
      </p:sp>
      <p:pic>
        <p:nvPicPr>
          <p:cNvPr id="3" name="Picture 2" descr="table-with-food-clip-art.jpg"/>
          <p:cNvPicPr>
            <a:picLocks noChangeAspect="1"/>
          </p:cNvPicPr>
          <p:nvPr/>
        </p:nvPicPr>
        <p:blipFill>
          <a:blip r:embed="rId3" cstate="print"/>
          <a:stretch>
            <a:fillRect/>
          </a:stretch>
        </p:blipFill>
        <p:spPr>
          <a:xfrm>
            <a:off x="629920" y="2605886"/>
            <a:ext cx="7884160" cy="4184291"/>
          </a:xfrm>
          <a:prstGeom prst="rect">
            <a:avLst/>
          </a:prstGeom>
        </p:spPr>
      </p:pic>
      <p:pic>
        <p:nvPicPr>
          <p:cNvPr id="4" name="Picture 3" descr="round-table-free-clipart-1.jpg"/>
          <p:cNvPicPr>
            <a:picLocks noChangeAspect="1"/>
          </p:cNvPicPr>
          <p:nvPr/>
        </p:nvPicPr>
        <p:blipFill>
          <a:blip r:embed="rId4" cstate="print"/>
          <a:stretch>
            <a:fillRect/>
          </a:stretch>
        </p:blipFill>
        <p:spPr>
          <a:xfrm>
            <a:off x="1849120" y="2606040"/>
            <a:ext cx="5445760" cy="4084320"/>
          </a:xfrm>
          <a:prstGeom prst="rect">
            <a:avLst/>
          </a:prstGeom>
        </p:spPr>
      </p:pic>
      <p:pic>
        <p:nvPicPr>
          <p:cNvPr id="5" name="Picture 4" descr="vision-mission-statement-english-30-638.jpg"/>
          <p:cNvPicPr>
            <a:picLocks noChangeAspect="1"/>
          </p:cNvPicPr>
          <p:nvPr/>
        </p:nvPicPr>
        <p:blipFill>
          <a:blip r:embed="rId5" cstate="print"/>
          <a:stretch>
            <a:fillRect/>
          </a:stretch>
        </p:blipFill>
        <p:spPr>
          <a:xfrm>
            <a:off x="1052830" y="2567373"/>
            <a:ext cx="7038340" cy="4136956"/>
          </a:xfrm>
          <a:prstGeom prst="rect">
            <a:avLst/>
          </a:prstGeom>
        </p:spPr>
      </p:pic>
      <p:pic>
        <p:nvPicPr>
          <p:cNvPr id="6" name="Picture 5" descr="hardwork.jpg"/>
          <p:cNvPicPr>
            <a:picLocks noChangeAspect="1"/>
          </p:cNvPicPr>
          <p:nvPr/>
        </p:nvPicPr>
        <p:blipFill>
          <a:blip r:embed="rId6" cstate="print"/>
          <a:stretch>
            <a:fillRect/>
          </a:stretch>
        </p:blipFill>
        <p:spPr>
          <a:xfrm>
            <a:off x="1174743" y="2519680"/>
            <a:ext cx="6794515" cy="4606607"/>
          </a:xfrm>
          <a:prstGeom prst="rect">
            <a:avLst/>
          </a:prstGeom>
        </p:spPr>
      </p:pic>
      <p:pic>
        <p:nvPicPr>
          <p:cNvPr id="7" name="Picture 6" descr="urgences.jpg"/>
          <p:cNvPicPr>
            <a:picLocks noChangeAspect="1"/>
          </p:cNvPicPr>
          <p:nvPr/>
        </p:nvPicPr>
        <p:blipFill>
          <a:blip r:embed="rId7" cstate="print"/>
          <a:stretch>
            <a:fillRect/>
          </a:stretch>
        </p:blipFill>
        <p:spPr>
          <a:xfrm>
            <a:off x="1815254" y="2722880"/>
            <a:ext cx="5513493" cy="4135120"/>
          </a:xfrm>
          <a:prstGeom prst="rect">
            <a:avLst/>
          </a:prstGeom>
        </p:spPr>
      </p:pic>
      <p:pic>
        <p:nvPicPr>
          <p:cNvPr id="8" name="Picture 7" descr="alignment.jpg"/>
          <p:cNvPicPr>
            <a:picLocks noChangeAspect="1"/>
          </p:cNvPicPr>
          <p:nvPr/>
        </p:nvPicPr>
        <p:blipFill>
          <a:blip r:embed="rId8" cstate="print"/>
          <a:stretch>
            <a:fillRect/>
          </a:stretch>
        </p:blipFill>
        <p:spPr>
          <a:xfrm>
            <a:off x="962025" y="2547937"/>
            <a:ext cx="7219950" cy="4200525"/>
          </a:xfrm>
          <a:prstGeom prst="rect">
            <a:avLst/>
          </a:prstGeom>
        </p:spPr>
      </p:pic>
      <p:pic>
        <p:nvPicPr>
          <p:cNvPr id="9" name="Picture 8" descr="teamwork-1024x682.jpg"/>
          <p:cNvPicPr>
            <a:picLocks noChangeAspect="1"/>
          </p:cNvPicPr>
          <p:nvPr/>
        </p:nvPicPr>
        <p:blipFill>
          <a:blip r:embed="rId9" cstate="print"/>
          <a:stretch>
            <a:fillRect/>
          </a:stretch>
        </p:blipFill>
        <p:spPr>
          <a:xfrm>
            <a:off x="762000" y="2690812"/>
            <a:ext cx="7620000" cy="3914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3"/>
                                        </p:tgtEl>
                                      </p:cBhvr>
                                    </p:animEffect>
                                    <p:set>
                                      <p:cBhvr>
                                        <p:cTn id="12" dur="1" fill="hold">
                                          <p:stCondLst>
                                            <p:cond delay="9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1000"/>
                                        <p:tgtEl>
                                          <p:spTgt spid="4"/>
                                        </p:tgtEl>
                                      </p:cBhvr>
                                    </p:animEffect>
                                    <p:set>
                                      <p:cBhvr>
                                        <p:cTn id="20" dur="1" fill="hold">
                                          <p:stCondLst>
                                            <p:cond delay="999"/>
                                          </p:stCondLst>
                                        </p:cTn>
                                        <p:tgtEl>
                                          <p:spTgt spid="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1000"/>
                                        <p:tgtEl>
                                          <p:spTgt spid="6"/>
                                        </p:tgtEl>
                                      </p:cBhvr>
                                    </p:animEffect>
                                    <p:set>
                                      <p:cBhvr>
                                        <p:cTn id="36" dur="1" fill="hold">
                                          <p:stCondLst>
                                            <p:cond delay="999"/>
                                          </p:stCondLst>
                                        </p:cTn>
                                        <p:tgtEl>
                                          <p:spTgt spid="6"/>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1000"/>
                                        <p:tgtEl>
                                          <p:spTgt spid="7"/>
                                        </p:tgtEl>
                                      </p:cBhvr>
                                    </p:animEffect>
                                    <p:set>
                                      <p:cBhvr>
                                        <p:cTn id="44" dur="1" fill="hold">
                                          <p:stCondLst>
                                            <p:cond delay="999"/>
                                          </p:stCondLst>
                                        </p:cTn>
                                        <p:tgtEl>
                                          <p:spTgt spid="7"/>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1000"/>
                                        <p:tgtEl>
                                          <p:spTgt spid="8"/>
                                        </p:tgtEl>
                                      </p:cBhvr>
                                    </p:animEffect>
                                    <p:set>
                                      <p:cBhvr>
                                        <p:cTn id="52" dur="1" fill="hold">
                                          <p:stCondLst>
                                            <p:cond delay="999"/>
                                          </p:stCondLst>
                                        </p:cTn>
                                        <p:tgtEl>
                                          <p:spTgt spid="8"/>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35480"/>
            <a:ext cx="8229600" cy="1036320"/>
          </a:xfrm>
        </p:spPr>
        <p:txBody>
          <a:bodyPr/>
          <a:lstStyle/>
          <a:p>
            <a:r>
              <a:rPr lang="fr-FR" dirty="0" smtClean="0"/>
              <a:t>Avant de la raconter – voici les membres du conseil de l’Église Josué (l’ordre alphabétique) :</a:t>
            </a:r>
            <a:endParaRPr lang="fr-FR" dirty="0"/>
          </a:p>
        </p:txBody>
      </p:sp>
      <p:grpSp>
        <p:nvGrpSpPr>
          <p:cNvPr id="7" name="Group 6"/>
          <p:cNvGrpSpPr/>
          <p:nvPr/>
        </p:nvGrpSpPr>
        <p:grpSpPr>
          <a:xfrm>
            <a:off x="0" y="2971800"/>
            <a:ext cx="3886200" cy="3886200"/>
            <a:chOff x="0" y="2971800"/>
            <a:chExt cx="3886200" cy="3886200"/>
          </a:xfrm>
        </p:grpSpPr>
        <p:pic>
          <p:nvPicPr>
            <p:cNvPr id="3" name="Picture 2" descr="Council - ADRIANO Nadine.JPG"/>
            <p:cNvPicPr>
              <a:picLocks noChangeAspect="1"/>
            </p:cNvPicPr>
            <p:nvPr/>
          </p:nvPicPr>
          <p:blipFill>
            <a:blip r:embed="rId3" cstate="print"/>
            <a:stretch>
              <a:fillRect/>
            </a:stretch>
          </p:blipFill>
          <p:spPr>
            <a:xfrm>
              <a:off x="0" y="2971800"/>
              <a:ext cx="3886200" cy="3886200"/>
            </a:xfrm>
            <a:prstGeom prst="rect">
              <a:avLst/>
            </a:prstGeom>
          </p:spPr>
        </p:pic>
        <p:sp>
          <p:nvSpPr>
            <p:cNvPr id="5" name="TextBox 4"/>
            <p:cNvSpPr txBox="1"/>
            <p:nvPr/>
          </p:nvSpPr>
          <p:spPr>
            <a:xfrm>
              <a:off x="609600" y="2971800"/>
              <a:ext cx="2791149" cy="584775"/>
            </a:xfrm>
            <a:prstGeom prst="rect">
              <a:avLst/>
            </a:prstGeom>
            <a:noFill/>
          </p:spPr>
          <p:txBody>
            <a:bodyPr wrap="none" rtlCol="0">
              <a:spAutoFit/>
            </a:bodyPr>
            <a:lstStyle/>
            <a:p>
              <a:r>
                <a:rPr lang="fr-FR" sz="3200" dirty="0" smtClean="0">
                  <a:latin typeface="+mj-lt"/>
                </a:rPr>
                <a:t>Nadine Adriano</a:t>
              </a:r>
              <a:endParaRPr lang="fr-FR" sz="3200" dirty="0">
                <a:latin typeface="+mj-lt"/>
              </a:endParaRPr>
            </a:p>
          </p:txBody>
        </p:sp>
      </p:grpSp>
      <p:grpSp>
        <p:nvGrpSpPr>
          <p:cNvPr id="8" name="Group 7"/>
          <p:cNvGrpSpPr/>
          <p:nvPr/>
        </p:nvGrpSpPr>
        <p:grpSpPr>
          <a:xfrm>
            <a:off x="5257800" y="2971800"/>
            <a:ext cx="3886200" cy="3886200"/>
            <a:chOff x="5257800" y="2971800"/>
            <a:chExt cx="3886200" cy="3886200"/>
          </a:xfrm>
        </p:grpSpPr>
        <p:pic>
          <p:nvPicPr>
            <p:cNvPr id="4" name="Picture 3" descr="Council - BECK Isabelle.JPG"/>
            <p:cNvPicPr>
              <a:picLocks noChangeAspect="1"/>
            </p:cNvPicPr>
            <p:nvPr/>
          </p:nvPicPr>
          <p:blipFill>
            <a:blip r:embed="rId4" cstate="print"/>
            <a:stretch>
              <a:fillRect/>
            </a:stretch>
          </p:blipFill>
          <p:spPr>
            <a:xfrm>
              <a:off x="5257800" y="2971800"/>
              <a:ext cx="3886200" cy="3886200"/>
            </a:xfrm>
            <a:prstGeom prst="rect">
              <a:avLst/>
            </a:prstGeom>
          </p:spPr>
        </p:pic>
        <p:sp>
          <p:nvSpPr>
            <p:cNvPr id="6" name="TextBox 5"/>
            <p:cNvSpPr txBox="1"/>
            <p:nvPr/>
          </p:nvSpPr>
          <p:spPr>
            <a:xfrm>
              <a:off x="6172200" y="2971800"/>
              <a:ext cx="2337499" cy="584775"/>
            </a:xfrm>
            <a:prstGeom prst="rect">
              <a:avLst/>
            </a:prstGeom>
            <a:noFill/>
          </p:spPr>
          <p:txBody>
            <a:bodyPr wrap="none" rtlCol="0">
              <a:spAutoFit/>
            </a:bodyPr>
            <a:lstStyle/>
            <a:p>
              <a:r>
                <a:rPr lang="fr-FR" sz="3200" dirty="0" smtClean="0">
                  <a:latin typeface="+mj-lt"/>
                </a:rPr>
                <a:t>Isabelle Beck</a:t>
              </a:r>
              <a:endParaRPr lang="fr-FR" sz="3200" dirty="0">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err="1" smtClean="0"/>
              <a:t>Quelques</a:t>
            </a:r>
            <a:r>
              <a:rPr lang="en-US" dirty="0" smtClean="0"/>
              <a:t> </a:t>
            </a:r>
            <a:r>
              <a:rPr lang="en-US" dirty="0" err="1" smtClean="0"/>
              <a:t>résultats</a:t>
            </a:r>
            <a:r>
              <a:rPr lang="en-US" dirty="0" smtClean="0"/>
              <a:t> déjà :</a:t>
            </a:r>
          </a:p>
          <a:p>
            <a:pPr marL="594360" lvl="1" indent="-228600"/>
            <a:r>
              <a:rPr lang="fr-FR" dirty="0" smtClean="0"/>
              <a:t>Beaucoup appris</a:t>
            </a:r>
          </a:p>
          <a:p>
            <a:pPr marL="594360" lvl="1" indent="-228600"/>
            <a:r>
              <a:rPr lang="fr-FR" dirty="0" smtClean="0"/>
              <a:t>Beaucoup découvert</a:t>
            </a:r>
          </a:p>
          <a:p>
            <a:pPr marL="594360" lvl="1" indent="-228600"/>
            <a:r>
              <a:rPr lang="fr-FR" dirty="0" smtClean="0"/>
              <a:t>Unité bouleversante</a:t>
            </a:r>
          </a:p>
          <a:p>
            <a:pPr marL="594360" lvl="1" indent="-228600"/>
            <a:r>
              <a:rPr lang="fr-FR" dirty="0" smtClean="0"/>
              <a:t>Surtout de l’espérance</a:t>
            </a:r>
          </a:p>
          <a:p>
            <a:pPr marL="594360" lvl="1" indent="-228600"/>
            <a:r>
              <a:rPr lang="en-US" dirty="0" err="1" smtClean="0"/>
              <a:t>Une</a:t>
            </a:r>
            <a:r>
              <a:rPr lang="en-US" dirty="0" smtClean="0"/>
              <a:t> </a:t>
            </a:r>
            <a:r>
              <a:rPr lang="en-US" dirty="0" err="1" smtClean="0"/>
              <a:t>soif</a:t>
            </a:r>
            <a:r>
              <a:rPr lang="en-US" dirty="0" smtClean="0"/>
              <a:t> de </a:t>
            </a:r>
            <a:r>
              <a:rPr lang="en-US" dirty="0" err="1" smtClean="0"/>
              <a:t>cet</a:t>
            </a:r>
            <a:r>
              <a:rPr lang="en-US" dirty="0" smtClean="0"/>
              <a:t> </a:t>
            </a:r>
            <a:r>
              <a:rPr lang="en-US" dirty="0" err="1" smtClean="0"/>
              <a:t>outil</a:t>
            </a:r>
            <a:r>
              <a:rPr lang="en-US" dirty="0" smtClean="0"/>
              <a:t> déjà </a:t>
            </a:r>
            <a:r>
              <a:rPr lang="en-US" dirty="0" err="1" smtClean="0"/>
              <a:t>dans</a:t>
            </a:r>
            <a:r>
              <a:rPr lang="en-US" dirty="0" smtClean="0"/>
              <a:t> </a:t>
            </a:r>
            <a:r>
              <a:rPr lang="en-US" dirty="0" err="1" smtClean="0"/>
              <a:t>notre</a:t>
            </a:r>
            <a:r>
              <a:rPr lang="en-US" dirty="0" smtClean="0"/>
              <a:t> </a:t>
            </a:r>
            <a:r>
              <a:rPr lang="en-US" dirty="0" err="1" smtClean="0"/>
              <a:t>réseau</a:t>
            </a:r>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35480"/>
            <a:ext cx="8229600" cy="1036320"/>
          </a:xfrm>
        </p:spPr>
        <p:txBody>
          <a:bodyPr/>
          <a:lstStyle/>
          <a:p>
            <a:r>
              <a:rPr lang="fr-FR" dirty="0" smtClean="0"/>
              <a:t>Avant de la raconter – voici les membres du conseil de l’Église Josué (l’ordre alphabétique) :</a:t>
            </a:r>
            <a:endParaRPr lang="fr-FR" dirty="0"/>
          </a:p>
        </p:txBody>
      </p:sp>
      <p:grpSp>
        <p:nvGrpSpPr>
          <p:cNvPr id="9" name="Group 8"/>
          <p:cNvGrpSpPr/>
          <p:nvPr/>
        </p:nvGrpSpPr>
        <p:grpSpPr>
          <a:xfrm>
            <a:off x="0" y="2971800"/>
            <a:ext cx="3886200" cy="3886200"/>
            <a:chOff x="0" y="2971800"/>
            <a:chExt cx="3886200" cy="3886200"/>
          </a:xfrm>
        </p:grpSpPr>
        <p:pic>
          <p:nvPicPr>
            <p:cNvPr id="7" name="Picture 6" descr="Council - BOUCHET Denis.JPG"/>
            <p:cNvPicPr>
              <a:picLocks noChangeAspect="1"/>
            </p:cNvPicPr>
            <p:nvPr/>
          </p:nvPicPr>
          <p:blipFill>
            <a:blip r:embed="rId3" cstate="print"/>
            <a:stretch>
              <a:fillRect/>
            </a:stretch>
          </p:blipFill>
          <p:spPr>
            <a:xfrm>
              <a:off x="0" y="2971800"/>
              <a:ext cx="3886200" cy="3886200"/>
            </a:xfrm>
            <a:prstGeom prst="rect">
              <a:avLst/>
            </a:prstGeom>
          </p:spPr>
        </p:pic>
        <p:sp>
          <p:nvSpPr>
            <p:cNvPr id="5" name="TextBox 4"/>
            <p:cNvSpPr txBox="1"/>
            <p:nvPr/>
          </p:nvSpPr>
          <p:spPr>
            <a:xfrm>
              <a:off x="762000" y="2971800"/>
              <a:ext cx="2590196" cy="584775"/>
            </a:xfrm>
            <a:prstGeom prst="rect">
              <a:avLst/>
            </a:prstGeom>
            <a:noFill/>
          </p:spPr>
          <p:txBody>
            <a:bodyPr wrap="none" rtlCol="0">
              <a:spAutoFit/>
            </a:bodyPr>
            <a:lstStyle/>
            <a:p>
              <a:r>
                <a:rPr lang="fr-FR" sz="3200" dirty="0" smtClean="0">
                  <a:latin typeface="+mj-lt"/>
                </a:rPr>
                <a:t>Denis Bouchet</a:t>
              </a:r>
              <a:endParaRPr lang="fr-FR" sz="3200" dirty="0">
                <a:latin typeface="+mj-lt"/>
              </a:endParaRPr>
            </a:p>
          </p:txBody>
        </p:sp>
      </p:grpSp>
      <p:grpSp>
        <p:nvGrpSpPr>
          <p:cNvPr id="10" name="Group 9"/>
          <p:cNvGrpSpPr/>
          <p:nvPr/>
        </p:nvGrpSpPr>
        <p:grpSpPr>
          <a:xfrm>
            <a:off x="5257800" y="2971800"/>
            <a:ext cx="3886200" cy="3886200"/>
            <a:chOff x="5257800" y="2971800"/>
            <a:chExt cx="3886200" cy="3886200"/>
          </a:xfrm>
        </p:grpSpPr>
        <p:pic>
          <p:nvPicPr>
            <p:cNvPr id="8" name="Picture 7" descr="Council - BRAND Huguette.JPG"/>
            <p:cNvPicPr>
              <a:picLocks noChangeAspect="1"/>
            </p:cNvPicPr>
            <p:nvPr/>
          </p:nvPicPr>
          <p:blipFill>
            <a:blip r:embed="rId4" cstate="print"/>
            <a:stretch>
              <a:fillRect/>
            </a:stretch>
          </p:blipFill>
          <p:spPr>
            <a:xfrm>
              <a:off x="5257800" y="2971800"/>
              <a:ext cx="3886200" cy="3886200"/>
            </a:xfrm>
            <a:prstGeom prst="rect">
              <a:avLst/>
            </a:prstGeom>
          </p:spPr>
        </p:pic>
        <p:sp>
          <p:nvSpPr>
            <p:cNvPr id="6" name="TextBox 5"/>
            <p:cNvSpPr txBox="1"/>
            <p:nvPr/>
          </p:nvSpPr>
          <p:spPr>
            <a:xfrm>
              <a:off x="5943600" y="2971800"/>
              <a:ext cx="2818400" cy="584775"/>
            </a:xfrm>
            <a:prstGeom prst="rect">
              <a:avLst/>
            </a:prstGeom>
            <a:noFill/>
          </p:spPr>
          <p:txBody>
            <a:bodyPr wrap="none" rtlCol="0">
              <a:spAutoFit/>
            </a:bodyPr>
            <a:lstStyle/>
            <a:p>
              <a:r>
                <a:rPr lang="fr-FR" sz="3200" dirty="0" smtClean="0">
                  <a:latin typeface="+mj-lt"/>
                </a:rPr>
                <a:t>Huguette Brand</a:t>
              </a:r>
              <a:endParaRPr lang="fr-FR" sz="3200" dirty="0">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35480"/>
            <a:ext cx="8229600" cy="1036320"/>
          </a:xfrm>
        </p:spPr>
        <p:txBody>
          <a:bodyPr/>
          <a:lstStyle/>
          <a:p>
            <a:r>
              <a:rPr lang="fr-FR" dirty="0" smtClean="0"/>
              <a:t>Avant de la raconter – voici les membres du conseil de l’Église Josué (l’ordre alphabétique) :</a:t>
            </a:r>
            <a:endParaRPr lang="fr-FR" dirty="0"/>
          </a:p>
        </p:txBody>
      </p:sp>
      <p:grpSp>
        <p:nvGrpSpPr>
          <p:cNvPr id="7" name="Group 6"/>
          <p:cNvGrpSpPr/>
          <p:nvPr/>
        </p:nvGrpSpPr>
        <p:grpSpPr>
          <a:xfrm>
            <a:off x="1104900" y="2895600"/>
            <a:ext cx="6934200" cy="3962400"/>
            <a:chOff x="1104900" y="2895600"/>
            <a:chExt cx="6934200" cy="3962400"/>
          </a:xfrm>
        </p:grpSpPr>
        <p:grpSp>
          <p:nvGrpSpPr>
            <p:cNvPr id="11" name="Group 10"/>
            <p:cNvGrpSpPr/>
            <p:nvPr/>
          </p:nvGrpSpPr>
          <p:grpSpPr>
            <a:xfrm>
              <a:off x="1104900" y="2895600"/>
              <a:ext cx="6934200" cy="3962400"/>
              <a:chOff x="0" y="2895600"/>
              <a:chExt cx="6934200" cy="3962400"/>
            </a:xfrm>
          </p:grpSpPr>
          <p:pic>
            <p:nvPicPr>
              <p:cNvPr id="10" name="Picture 9" descr="Council - BUSSIERE Manuela.JPG"/>
              <p:cNvPicPr>
                <a:picLocks noChangeAspect="1"/>
              </p:cNvPicPr>
              <p:nvPr/>
            </p:nvPicPr>
            <p:blipFill>
              <a:blip r:embed="rId3" cstate="print"/>
              <a:stretch>
                <a:fillRect/>
              </a:stretch>
            </p:blipFill>
            <p:spPr>
              <a:xfrm>
                <a:off x="3962400" y="2895600"/>
                <a:ext cx="2971800" cy="3962400"/>
              </a:xfrm>
              <a:prstGeom prst="rect">
                <a:avLst/>
              </a:prstGeom>
            </p:spPr>
          </p:pic>
          <p:pic>
            <p:nvPicPr>
              <p:cNvPr id="9" name="Picture 8" descr="Council - BUSSIERE Luc.JPG"/>
              <p:cNvPicPr>
                <a:picLocks noChangeAspect="1"/>
              </p:cNvPicPr>
              <p:nvPr/>
            </p:nvPicPr>
            <p:blipFill>
              <a:blip r:embed="rId4" cstate="print"/>
              <a:stretch>
                <a:fillRect/>
              </a:stretch>
            </p:blipFill>
            <p:spPr>
              <a:xfrm>
                <a:off x="0" y="2895600"/>
                <a:ext cx="3962400" cy="3962400"/>
              </a:xfrm>
              <a:prstGeom prst="rect">
                <a:avLst/>
              </a:prstGeom>
            </p:spPr>
          </p:pic>
        </p:grpSp>
        <p:sp>
          <p:nvSpPr>
            <p:cNvPr id="5" name="TextBox 4"/>
            <p:cNvSpPr txBox="1"/>
            <p:nvPr/>
          </p:nvSpPr>
          <p:spPr>
            <a:xfrm>
              <a:off x="2451644" y="2971800"/>
              <a:ext cx="4240713" cy="584775"/>
            </a:xfrm>
            <a:prstGeom prst="rect">
              <a:avLst/>
            </a:prstGeom>
            <a:noFill/>
          </p:spPr>
          <p:txBody>
            <a:bodyPr wrap="none" rtlCol="0">
              <a:spAutoFit/>
            </a:bodyPr>
            <a:lstStyle/>
            <a:p>
              <a:r>
                <a:rPr lang="fr-FR" sz="3200" dirty="0" smtClean="0">
                  <a:latin typeface="+mj-lt"/>
                </a:rPr>
                <a:t>Luc et Manuela Bussière</a:t>
              </a:r>
              <a:endParaRPr lang="fr-FR" sz="3200" dirty="0">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35480"/>
            <a:ext cx="8229600" cy="1036320"/>
          </a:xfrm>
        </p:spPr>
        <p:txBody>
          <a:bodyPr/>
          <a:lstStyle/>
          <a:p>
            <a:r>
              <a:rPr lang="fr-FR" dirty="0" smtClean="0"/>
              <a:t>Avant de la raconter – voici les membres du conseil de l’Église Josué (l’ordre alphabétique) :</a:t>
            </a:r>
            <a:endParaRPr lang="fr-FR" dirty="0"/>
          </a:p>
        </p:txBody>
      </p:sp>
      <p:grpSp>
        <p:nvGrpSpPr>
          <p:cNvPr id="12" name="Group 11"/>
          <p:cNvGrpSpPr/>
          <p:nvPr/>
        </p:nvGrpSpPr>
        <p:grpSpPr>
          <a:xfrm>
            <a:off x="3162110" y="2779887"/>
            <a:ext cx="2910092" cy="3914425"/>
            <a:chOff x="3162110" y="2779887"/>
            <a:chExt cx="2910092" cy="3914425"/>
          </a:xfrm>
        </p:grpSpPr>
        <p:pic>
          <p:nvPicPr>
            <p:cNvPr id="11" name="Picture 10" descr="Stéphan HAFFNER.jpg"/>
            <p:cNvPicPr>
              <a:picLocks noChangeAspect="1"/>
            </p:cNvPicPr>
            <p:nvPr/>
          </p:nvPicPr>
          <p:blipFill>
            <a:blip r:embed="rId3" cstate="print"/>
            <a:srcRect l="5325" t="14883" r="25679"/>
            <a:stretch>
              <a:fillRect/>
            </a:stretch>
          </p:blipFill>
          <p:spPr>
            <a:xfrm rot="5400000">
              <a:off x="2662032" y="3458958"/>
              <a:ext cx="3819937" cy="2650772"/>
            </a:xfrm>
            <a:prstGeom prst="rect">
              <a:avLst/>
            </a:prstGeom>
          </p:spPr>
        </p:pic>
        <p:sp>
          <p:nvSpPr>
            <p:cNvPr id="5" name="TextBox 4"/>
            <p:cNvSpPr txBox="1"/>
            <p:nvPr/>
          </p:nvSpPr>
          <p:spPr>
            <a:xfrm>
              <a:off x="3162110" y="2779887"/>
              <a:ext cx="2910092" cy="584775"/>
            </a:xfrm>
            <a:prstGeom prst="rect">
              <a:avLst/>
            </a:prstGeom>
            <a:noFill/>
          </p:spPr>
          <p:txBody>
            <a:bodyPr wrap="none" rtlCol="0">
              <a:spAutoFit/>
            </a:bodyPr>
            <a:lstStyle/>
            <a:p>
              <a:r>
                <a:rPr lang="fr-FR" sz="3100" dirty="0" smtClean="0">
                  <a:latin typeface="+mj-lt"/>
                </a:rPr>
                <a:t>Stéphan Haffner</a:t>
              </a:r>
              <a:endParaRPr lang="fr-FR" sz="3100" dirty="0">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35480"/>
            <a:ext cx="8229600" cy="1036320"/>
          </a:xfrm>
        </p:spPr>
        <p:txBody>
          <a:bodyPr/>
          <a:lstStyle/>
          <a:p>
            <a:r>
              <a:rPr lang="fr-FR" dirty="0" smtClean="0"/>
              <a:t>Avant de la raconter – voici les membres du conseil de l’Église Josué (l’ordre alphabétique) :</a:t>
            </a:r>
            <a:endParaRPr lang="fr-FR" dirty="0"/>
          </a:p>
        </p:txBody>
      </p:sp>
      <p:grpSp>
        <p:nvGrpSpPr>
          <p:cNvPr id="9" name="Group 8"/>
          <p:cNvGrpSpPr/>
          <p:nvPr/>
        </p:nvGrpSpPr>
        <p:grpSpPr>
          <a:xfrm>
            <a:off x="1600200" y="2895600"/>
            <a:ext cx="5943600" cy="3962400"/>
            <a:chOff x="1600200" y="2895600"/>
            <a:chExt cx="5943600" cy="3962400"/>
          </a:xfrm>
        </p:grpSpPr>
        <p:grpSp>
          <p:nvGrpSpPr>
            <p:cNvPr id="11" name="Group 10"/>
            <p:cNvGrpSpPr/>
            <p:nvPr/>
          </p:nvGrpSpPr>
          <p:grpSpPr>
            <a:xfrm>
              <a:off x="1600200" y="2895600"/>
              <a:ext cx="5943600" cy="3962400"/>
              <a:chOff x="0" y="2895600"/>
              <a:chExt cx="5943600" cy="3962400"/>
            </a:xfrm>
          </p:grpSpPr>
          <p:pic>
            <p:nvPicPr>
              <p:cNvPr id="7" name="Picture 6" descr="Council - LEIGH Angela.JPG"/>
              <p:cNvPicPr>
                <a:picLocks noChangeAspect="1"/>
              </p:cNvPicPr>
              <p:nvPr/>
            </p:nvPicPr>
            <p:blipFill>
              <a:blip r:embed="rId3" cstate="print"/>
              <a:stretch>
                <a:fillRect/>
              </a:stretch>
            </p:blipFill>
            <p:spPr>
              <a:xfrm>
                <a:off x="2971800" y="2895600"/>
                <a:ext cx="2971800" cy="3962400"/>
              </a:xfrm>
              <a:prstGeom prst="rect">
                <a:avLst/>
              </a:prstGeom>
            </p:spPr>
          </p:pic>
          <p:pic>
            <p:nvPicPr>
              <p:cNvPr id="8" name="Picture 7" descr="Council - LEIGH David.JPG"/>
              <p:cNvPicPr>
                <a:picLocks noChangeAspect="1"/>
              </p:cNvPicPr>
              <p:nvPr/>
            </p:nvPicPr>
            <p:blipFill>
              <a:blip r:embed="rId4" cstate="print"/>
              <a:stretch>
                <a:fillRect/>
              </a:stretch>
            </p:blipFill>
            <p:spPr>
              <a:xfrm>
                <a:off x="0" y="2895600"/>
                <a:ext cx="2971800" cy="3962400"/>
              </a:xfrm>
              <a:prstGeom prst="rect">
                <a:avLst/>
              </a:prstGeom>
            </p:spPr>
          </p:pic>
        </p:grpSp>
        <p:sp>
          <p:nvSpPr>
            <p:cNvPr id="5" name="TextBox 4"/>
            <p:cNvSpPr txBox="1"/>
            <p:nvPr/>
          </p:nvSpPr>
          <p:spPr>
            <a:xfrm>
              <a:off x="1981200" y="2971800"/>
              <a:ext cx="3764620" cy="584775"/>
            </a:xfrm>
            <a:prstGeom prst="rect">
              <a:avLst/>
            </a:prstGeom>
            <a:noFill/>
          </p:spPr>
          <p:txBody>
            <a:bodyPr wrap="none" rtlCol="0">
              <a:spAutoFit/>
            </a:bodyPr>
            <a:lstStyle/>
            <a:p>
              <a:r>
                <a:rPr lang="fr-FR" sz="3200" dirty="0" smtClean="0">
                  <a:latin typeface="+mj-lt"/>
                </a:rPr>
                <a:t>David et Angela Leigh</a:t>
              </a:r>
              <a:endParaRPr lang="fr-FR" sz="3200" dirty="0">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35480"/>
            <a:ext cx="8229600" cy="1036320"/>
          </a:xfrm>
        </p:spPr>
        <p:txBody>
          <a:bodyPr/>
          <a:lstStyle/>
          <a:p>
            <a:r>
              <a:rPr lang="fr-FR" dirty="0" smtClean="0"/>
              <a:t>Avant de la raconter – voici les membres du conseil de l’Église Josué (l’ordre alphabétique) :</a:t>
            </a:r>
            <a:endParaRPr lang="fr-FR" dirty="0"/>
          </a:p>
        </p:txBody>
      </p:sp>
      <p:grpSp>
        <p:nvGrpSpPr>
          <p:cNvPr id="7" name="Group 6"/>
          <p:cNvGrpSpPr/>
          <p:nvPr/>
        </p:nvGrpSpPr>
        <p:grpSpPr>
          <a:xfrm>
            <a:off x="609600" y="2895600"/>
            <a:ext cx="7924800" cy="3962400"/>
            <a:chOff x="609600" y="2895600"/>
            <a:chExt cx="7924800" cy="3962400"/>
          </a:xfrm>
        </p:grpSpPr>
        <p:grpSp>
          <p:nvGrpSpPr>
            <p:cNvPr id="11" name="Group 10"/>
            <p:cNvGrpSpPr/>
            <p:nvPr/>
          </p:nvGrpSpPr>
          <p:grpSpPr>
            <a:xfrm>
              <a:off x="609600" y="2895600"/>
              <a:ext cx="7924800" cy="3962400"/>
              <a:chOff x="0" y="2895600"/>
              <a:chExt cx="7924800" cy="3962400"/>
            </a:xfrm>
          </p:grpSpPr>
          <p:pic>
            <p:nvPicPr>
              <p:cNvPr id="9" name="Picture 8" descr="Council - PASCAZIO Jocelyn.JPG"/>
              <p:cNvPicPr>
                <a:picLocks noChangeAspect="1"/>
              </p:cNvPicPr>
              <p:nvPr/>
            </p:nvPicPr>
            <p:blipFill>
              <a:blip r:embed="rId3" cstate="print"/>
              <a:stretch>
                <a:fillRect/>
              </a:stretch>
            </p:blipFill>
            <p:spPr>
              <a:xfrm>
                <a:off x="3962400" y="2895600"/>
                <a:ext cx="3962400" cy="3962400"/>
              </a:xfrm>
              <a:prstGeom prst="rect">
                <a:avLst/>
              </a:prstGeom>
            </p:spPr>
          </p:pic>
          <p:pic>
            <p:nvPicPr>
              <p:cNvPr id="10" name="Picture 9" descr="Council - PASCAZIO Vito.JPG"/>
              <p:cNvPicPr>
                <a:picLocks noChangeAspect="1"/>
              </p:cNvPicPr>
              <p:nvPr/>
            </p:nvPicPr>
            <p:blipFill>
              <a:blip r:embed="rId4" cstate="print"/>
              <a:stretch>
                <a:fillRect/>
              </a:stretch>
            </p:blipFill>
            <p:spPr>
              <a:xfrm>
                <a:off x="0" y="2895600"/>
                <a:ext cx="3962400" cy="3962400"/>
              </a:xfrm>
              <a:prstGeom prst="rect">
                <a:avLst/>
              </a:prstGeom>
            </p:spPr>
          </p:pic>
        </p:grpSp>
        <p:sp>
          <p:nvSpPr>
            <p:cNvPr id="5" name="TextBox 4"/>
            <p:cNvSpPr txBox="1"/>
            <p:nvPr/>
          </p:nvSpPr>
          <p:spPr>
            <a:xfrm>
              <a:off x="1981200" y="2971800"/>
              <a:ext cx="4305153" cy="584775"/>
            </a:xfrm>
            <a:prstGeom prst="rect">
              <a:avLst/>
            </a:prstGeom>
            <a:noFill/>
          </p:spPr>
          <p:txBody>
            <a:bodyPr wrap="none" rtlCol="0">
              <a:spAutoFit/>
            </a:bodyPr>
            <a:lstStyle/>
            <a:p>
              <a:r>
                <a:rPr lang="fr-FR" sz="3200" dirty="0" smtClean="0">
                  <a:latin typeface="+mj-lt"/>
                </a:rPr>
                <a:t>Vito et Jocelyne Pascazio</a:t>
              </a:r>
              <a:endParaRPr lang="fr-FR" sz="3200" dirty="0">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229600" cy="685800"/>
          </a:xfrm>
        </p:spPr>
        <p:txBody>
          <a:bodyPr>
            <a:normAutofit/>
          </a:bodyPr>
          <a:lstStyle/>
          <a:p>
            <a:r>
              <a:rPr lang="fr-FR" dirty="0" smtClean="0">
                <a:latin typeface="+mj-lt"/>
              </a:rPr>
              <a:t>La petite histoire:</a:t>
            </a:r>
          </a:p>
          <a:p>
            <a:pPr lvl="2">
              <a:buNone/>
            </a:pPr>
            <a:endParaRPr lang="fr-FR" dirty="0"/>
          </a:p>
          <a:p>
            <a:endParaRPr lang="fr-FR" dirty="0"/>
          </a:p>
        </p:txBody>
      </p:sp>
      <p:pic>
        <p:nvPicPr>
          <p:cNvPr id="7" name="Picture 6" descr="ring of people.jpg"/>
          <p:cNvPicPr>
            <a:picLocks noChangeAspect="1"/>
          </p:cNvPicPr>
          <p:nvPr/>
        </p:nvPicPr>
        <p:blipFill>
          <a:blip r:embed="rId3" cstate="print"/>
          <a:stretch>
            <a:fillRect/>
          </a:stretch>
        </p:blipFill>
        <p:spPr>
          <a:xfrm>
            <a:off x="365760" y="2884694"/>
            <a:ext cx="3820160" cy="1467484"/>
          </a:xfrm>
          <a:prstGeom prst="rect">
            <a:avLst/>
          </a:prstGeom>
        </p:spPr>
      </p:pic>
      <p:pic>
        <p:nvPicPr>
          <p:cNvPr id="8" name="Picture 7" descr="conference-830x350.jpg"/>
          <p:cNvPicPr>
            <a:picLocks noChangeAspect="1"/>
          </p:cNvPicPr>
          <p:nvPr/>
        </p:nvPicPr>
        <p:blipFill>
          <a:blip r:embed="rId4" cstate="print"/>
          <a:stretch>
            <a:fillRect/>
          </a:stretch>
        </p:blipFill>
        <p:spPr>
          <a:xfrm>
            <a:off x="0" y="4583078"/>
            <a:ext cx="4389120" cy="1850834"/>
          </a:xfrm>
          <a:prstGeom prst="rect">
            <a:avLst/>
          </a:prstGeom>
        </p:spPr>
      </p:pic>
      <p:grpSp>
        <p:nvGrpSpPr>
          <p:cNvPr id="11" name="Group 10"/>
          <p:cNvGrpSpPr/>
          <p:nvPr/>
        </p:nvGrpSpPr>
        <p:grpSpPr>
          <a:xfrm>
            <a:off x="4922520" y="1849120"/>
            <a:ext cx="2997200" cy="4749800"/>
            <a:chOff x="4922520" y="1849120"/>
            <a:chExt cx="2997200" cy="4749800"/>
          </a:xfrm>
        </p:grpSpPr>
        <p:pic>
          <p:nvPicPr>
            <p:cNvPr id="9" name="Picture 8" descr="PierreCranga.jpg"/>
            <p:cNvPicPr>
              <a:picLocks noChangeAspect="1"/>
            </p:cNvPicPr>
            <p:nvPr/>
          </p:nvPicPr>
          <p:blipFill>
            <a:blip r:embed="rId5" cstate="print"/>
            <a:stretch>
              <a:fillRect/>
            </a:stretch>
          </p:blipFill>
          <p:spPr>
            <a:xfrm>
              <a:off x="4922520" y="2534920"/>
              <a:ext cx="2997200" cy="4064000"/>
            </a:xfrm>
            <a:prstGeom prst="rect">
              <a:avLst/>
            </a:prstGeom>
          </p:spPr>
        </p:pic>
        <p:sp>
          <p:nvSpPr>
            <p:cNvPr id="10" name="TextBox 9"/>
            <p:cNvSpPr txBox="1"/>
            <p:nvPr/>
          </p:nvSpPr>
          <p:spPr>
            <a:xfrm>
              <a:off x="5065108" y="1849120"/>
              <a:ext cx="2712024" cy="584775"/>
            </a:xfrm>
            <a:prstGeom prst="rect">
              <a:avLst/>
            </a:prstGeom>
            <a:noFill/>
          </p:spPr>
          <p:txBody>
            <a:bodyPr wrap="none" rtlCol="0">
              <a:spAutoFit/>
            </a:bodyPr>
            <a:lstStyle/>
            <a:p>
              <a:r>
                <a:rPr lang="en-US" sz="3200" dirty="0" smtClean="0">
                  <a:latin typeface="+mj-lt"/>
                </a:rPr>
                <a:t>Pierre CRANGA</a:t>
              </a:r>
              <a:endParaRPr lang="fr-FR" sz="3200" dirty="0">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229600" cy="665480"/>
          </a:xfrm>
        </p:spPr>
        <p:txBody>
          <a:bodyPr/>
          <a:lstStyle/>
          <a:p>
            <a:r>
              <a:rPr lang="fr-FR" dirty="0" smtClean="0">
                <a:latin typeface="+mj-lt"/>
              </a:rPr>
              <a:t>La suite de sa visite :</a:t>
            </a:r>
          </a:p>
          <a:p>
            <a:pPr lvl="1"/>
            <a:endParaRPr lang="fr-FR" i="1" dirty="0">
              <a:latin typeface="+mj-lt"/>
            </a:endParaRPr>
          </a:p>
        </p:txBody>
      </p:sp>
      <p:grpSp>
        <p:nvGrpSpPr>
          <p:cNvPr id="4" name="Group 3"/>
          <p:cNvGrpSpPr/>
          <p:nvPr/>
        </p:nvGrpSpPr>
        <p:grpSpPr>
          <a:xfrm>
            <a:off x="4922520" y="1849120"/>
            <a:ext cx="2997200" cy="4749800"/>
            <a:chOff x="4922520" y="1849120"/>
            <a:chExt cx="2997200" cy="4749800"/>
          </a:xfrm>
        </p:grpSpPr>
        <p:pic>
          <p:nvPicPr>
            <p:cNvPr id="5" name="Picture 4" descr="PierreCranga.jpg"/>
            <p:cNvPicPr>
              <a:picLocks noChangeAspect="1"/>
            </p:cNvPicPr>
            <p:nvPr/>
          </p:nvPicPr>
          <p:blipFill>
            <a:blip r:embed="rId3" cstate="print"/>
            <a:stretch>
              <a:fillRect/>
            </a:stretch>
          </p:blipFill>
          <p:spPr>
            <a:xfrm>
              <a:off x="4922520" y="2534920"/>
              <a:ext cx="2997200" cy="4064000"/>
            </a:xfrm>
            <a:prstGeom prst="rect">
              <a:avLst/>
            </a:prstGeom>
          </p:spPr>
        </p:pic>
        <p:sp>
          <p:nvSpPr>
            <p:cNvPr id="6" name="TextBox 5"/>
            <p:cNvSpPr txBox="1"/>
            <p:nvPr/>
          </p:nvSpPr>
          <p:spPr>
            <a:xfrm>
              <a:off x="5065108" y="1849120"/>
              <a:ext cx="2712024" cy="584775"/>
            </a:xfrm>
            <a:prstGeom prst="rect">
              <a:avLst/>
            </a:prstGeom>
            <a:noFill/>
          </p:spPr>
          <p:txBody>
            <a:bodyPr wrap="none" rtlCol="0">
              <a:spAutoFit/>
            </a:bodyPr>
            <a:lstStyle/>
            <a:p>
              <a:r>
                <a:rPr lang="en-US" sz="3200" dirty="0" smtClean="0">
                  <a:latin typeface="+mj-lt"/>
                </a:rPr>
                <a:t>Pierre CRANGA</a:t>
              </a:r>
              <a:endParaRPr lang="fr-FR" sz="3200" dirty="0">
                <a:latin typeface="+mj-lt"/>
              </a:endParaRPr>
            </a:p>
          </p:txBody>
        </p:sp>
      </p:grpSp>
      <p:pic>
        <p:nvPicPr>
          <p:cNvPr id="7" name="Picture 6" descr="deliberation.jpg"/>
          <p:cNvPicPr>
            <a:picLocks noChangeAspect="1"/>
          </p:cNvPicPr>
          <p:nvPr/>
        </p:nvPicPr>
        <p:blipFill>
          <a:blip r:embed="rId4" cstate="print"/>
          <a:stretch>
            <a:fillRect/>
          </a:stretch>
        </p:blipFill>
        <p:spPr>
          <a:xfrm>
            <a:off x="1524000" y="2641600"/>
            <a:ext cx="6096000" cy="3810000"/>
          </a:xfrm>
          <a:prstGeom prst="rect">
            <a:avLst/>
          </a:prstGeom>
        </p:spPr>
      </p:pic>
      <p:pic>
        <p:nvPicPr>
          <p:cNvPr id="8" name="Picture 7" descr="Hands holding questions.jpg"/>
          <p:cNvPicPr>
            <a:picLocks noChangeAspect="1"/>
          </p:cNvPicPr>
          <p:nvPr/>
        </p:nvPicPr>
        <p:blipFill>
          <a:blip r:embed="rId5" cstate="print"/>
          <a:stretch>
            <a:fillRect/>
          </a:stretch>
        </p:blipFill>
        <p:spPr>
          <a:xfrm>
            <a:off x="1091365" y="2502407"/>
            <a:ext cx="6961271" cy="4232453"/>
          </a:xfrm>
          <a:prstGeom prst="rect">
            <a:avLst/>
          </a:prstGeom>
        </p:spPr>
      </p:pic>
      <p:pic>
        <p:nvPicPr>
          <p:cNvPr id="9" name="Picture 8" descr="process circle.jpg"/>
          <p:cNvPicPr>
            <a:picLocks noChangeAspect="1"/>
          </p:cNvPicPr>
          <p:nvPr/>
        </p:nvPicPr>
        <p:blipFill>
          <a:blip r:embed="rId6" cstate="print"/>
          <a:stretch>
            <a:fillRect/>
          </a:stretch>
        </p:blipFill>
        <p:spPr>
          <a:xfrm>
            <a:off x="1584960" y="2377440"/>
            <a:ext cx="5974080" cy="44805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9" accel="50000" decel="50000" fill="hold" nodeType="clickEffect">
                                  <p:stCondLst>
                                    <p:cond delay="0"/>
                                  </p:stCondLst>
                                  <p:childTnLst>
                                    <p:anim calcmode="lin" valueType="num">
                                      <p:cBhvr additive="base">
                                        <p:cTn id="11" dur="1000"/>
                                        <p:tgtEl>
                                          <p:spTgt spid="4"/>
                                        </p:tgtEl>
                                        <p:attrNameLst>
                                          <p:attrName>ppt_x</p:attrName>
                                        </p:attrNameLst>
                                      </p:cBhvr>
                                      <p:tavLst>
                                        <p:tav tm="0">
                                          <p:val>
                                            <p:strVal val="ppt_x"/>
                                          </p:val>
                                        </p:tav>
                                        <p:tav tm="100000">
                                          <p:val>
                                            <p:strVal val="0-ppt_w/2"/>
                                          </p:val>
                                        </p:tav>
                                      </p:tavLst>
                                    </p:anim>
                                    <p:anim calcmode="lin" valueType="num">
                                      <p:cBhvr additive="base">
                                        <p:cTn id="12" dur="1000"/>
                                        <p:tgtEl>
                                          <p:spTgt spid="4"/>
                                        </p:tgtEl>
                                        <p:attrNameLst>
                                          <p:attrName>ppt_y</p:attrName>
                                        </p:attrNameLst>
                                      </p:cBhvr>
                                      <p:tavLst>
                                        <p:tav tm="0">
                                          <p:val>
                                            <p:strVal val="ppt_y"/>
                                          </p:val>
                                        </p:tav>
                                        <p:tav tm="100000">
                                          <p:val>
                                            <p:strVal val="0-ppt_h/2"/>
                                          </p:val>
                                        </p:tav>
                                      </p:tavLst>
                                    </p:anim>
                                    <p:set>
                                      <p:cBhvr>
                                        <p:cTn id="13" dur="1" fill="hold">
                                          <p:stCondLst>
                                            <p:cond delay="9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1000"/>
                                        <p:tgtEl>
                                          <p:spTgt spid="7"/>
                                        </p:tgtEl>
                                      </p:cBhvr>
                                    </p:animEffect>
                                    <p:set>
                                      <p:cBhvr>
                                        <p:cTn id="23" dur="1" fill="hold">
                                          <p:stCondLst>
                                            <p:cond delay="999"/>
                                          </p:stCondLst>
                                        </p:cTn>
                                        <p:tgtEl>
                                          <p:spTgt spid="7"/>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1000"/>
                                        <p:tgtEl>
                                          <p:spTgt spid="8"/>
                                        </p:tgtEl>
                                      </p:cBhvr>
                                    </p:animEffect>
                                    <p:set>
                                      <p:cBhvr>
                                        <p:cTn id="31" dur="1" fill="hold">
                                          <p:stCondLst>
                                            <p:cond delay="999"/>
                                          </p:stCondLst>
                                        </p:cTn>
                                        <p:tgtEl>
                                          <p:spTgt spid="8"/>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4163</TotalTime>
  <Words>900</Words>
  <Application>Microsoft Office PowerPoint</Application>
  <PresentationFormat>On-screen Show (4:3)</PresentationFormat>
  <Paragraphs>274</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David</cp:lastModifiedBy>
  <cp:revision>85</cp:revision>
  <dcterms:created xsi:type="dcterms:W3CDTF">2015-12-07T17:48:02Z</dcterms:created>
  <dcterms:modified xsi:type="dcterms:W3CDTF">2016-07-02T16:07:47Z</dcterms:modified>
</cp:coreProperties>
</file>