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57" r:id="rId3"/>
    <p:sldId id="258" r:id="rId4"/>
    <p:sldId id="259" r:id="rId5"/>
    <p:sldId id="260" r:id="rId6"/>
    <p:sldId id="261" r:id="rId7"/>
    <p:sldId id="262" r:id="rId8"/>
    <p:sldId id="263" r:id="rId9"/>
    <p:sldId id="269" r:id="rId10"/>
    <p:sldId id="270" r:id="rId11"/>
    <p:sldId id="271" r:id="rId12"/>
    <p:sldId id="272" r:id="rId13"/>
    <p:sldId id="273" r:id="rId14"/>
    <p:sldId id="274" r:id="rId15"/>
    <p:sldId id="275" r:id="rId16"/>
    <p:sldId id="276" r:id="rId17"/>
    <p:sldId id="322" r:id="rId18"/>
    <p:sldId id="325" r:id="rId19"/>
    <p:sldId id="324" r:id="rId20"/>
    <p:sldId id="327" r:id="rId21"/>
    <p:sldId id="326" r:id="rId22"/>
    <p:sldId id="333" r:id="rId23"/>
    <p:sldId id="334" r:id="rId24"/>
    <p:sldId id="332" r:id="rId25"/>
    <p:sldId id="264" r:id="rId26"/>
    <p:sldId id="297" r:id="rId27"/>
    <p:sldId id="308" r:id="rId28"/>
    <p:sldId id="307" r:id="rId29"/>
    <p:sldId id="299" r:id="rId30"/>
    <p:sldId id="300" r:id="rId31"/>
    <p:sldId id="280" r:id="rId32"/>
    <p:sldId id="309" r:id="rId33"/>
    <p:sldId id="282" r:id="rId34"/>
    <p:sldId id="301" r:id="rId35"/>
    <p:sldId id="302" r:id="rId36"/>
    <p:sldId id="304" r:id="rId37"/>
    <p:sldId id="303" r:id="rId38"/>
    <p:sldId id="305" r:id="rId39"/>
    <p:sldId id="311" r:id="rId40"/>
    <p:sldId id="306" r:id="rId41"/>
    <p:sldId id="291" r:id="rId42"/>
    <p:sldId id="320" r:id="rId43"/>
    <p:sldId id="294" r:id="rId44"/>
    <p:sldId id="335" r:id="rId45"/>
    <p:sldId id="336" r:id="rId46"/>
    <p:sldId id="330" r:id="rId47"/>
    <p:sldId id="321" r:id="rId4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748CD70C-0319-4A54-BE39-5CDF25203C3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F674D8B-123C-42D4-B909-9155B64C66F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425115-0E32-4086-A24A-36ABB7F832BF}"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245225"/>
            <a:ext cx="2133600" cy="476250"/>
          </a:xfrm>
        </p:spPr>
        <p:txBody>
          <a:bodyPr/>
          <a:lstStyle>
            <a:lvl1pPr>
              <a:defRPr/>
            </a:lvl1pPr>
          </a:lstStyle>
          <a:p>
            <a:endParaRPr lang="fr-FR"/>
          </a:p>
        </p:txBody>
      </p:sp>
      <p:sp>
        <p:nvSpPr>
          <p:cNvPr id="8" name="Espace réservé du pied de page 7"/>
          <p:cNvSpPr>
            <a:spLocks noGrp="1"/>
          </p:cNvSpPr>
          <p:nvPr>
            <p:ph type="ftr" sz="quarter" idx="11"/>
          </p:nvPr>
        </p:nvSpPr>
        <p:spPr>
          <a:xfrm>
            <a:off x="3124200" y="6245225"/>
            <a:ext cx="2895600" cy="476250"/>
          </a:xfrm>
        </p:spPr>
        <p:txBody>
          <a:bodyPr/>
          <a:lstStyle>
            <a:lvl1pPr>
              <a:defRPr/>
            </a:lvl1pPr>
          </a:lstStyle>
          <a:p>
            <a:endParaRPr lang="fr-FR"/>
          </a:p>
        </p:txBody>
      </p:sp>
      <p:sp>
        <p:nvSpPr>
          <p:cNvPr id="9" name="Espace réservé du numéro de diapositive 8"/>
          <p:cNvSpPr>
            <a:spLocks noGrp="1"/>
          </p:cNvSpPr>
          <p:nvPr>
            <p:ph type="sldNum" sz="quarter" idx="12"/>
          </p:nvPr>
        </p:nvSpPr>
        <p:spPr>
          <a:xfrm>
            <a:off x="6553200" y="6245225"/>
            <a:ext cx="2133600" cy="476250"/>
          </a:xfrm>
        </p:spPr>
        <p:txBody>
          <a:bodyPr/>
          <a:lstStyle>
            <a:lvl1pPr>
              <a:defRPr/>
            </a:lvl1pPr>
          </a:lstStyle>
          <a:p>
            <a:fld id="{6757C5E6-3F31-419B-9AD4-88F1FF0CEBB0}"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5C195E82-7837-4242-B60E-7FD7E6DFE816}"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C2037BF-A829-4526-A901-2D20DA439BB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A5C4CC-30ED-4539-BDCA-76D0460ED0B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00420C-A243-4EFD-B36B-295FCBCD1F1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BC233B-406A-48AD-8749-2C4C4AFF4D4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8523E6-8A41-49AD-B3B4-7C3ADF951FE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2588E37-84A4-404E-AC1D-982AC023AED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7BD509-558F-4B3B-B496-DC4C0E169EF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55F31F12-F185-4BA6-846A-66C2C56B41F4}" type="slidenum">
              <a:rPr lang="fr-FR" smtClean="0"/>
              <a:pPr/>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4B5F45-8BDD-4B0C-90E2-0FF7C70A84C5}" type="slidenum">
              <a:rPr lang="fr-FR" smtClean="0"/>
              <a:pPr/>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4628"/>
            <a:ext cx="6696744" cy="51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1547664" y="834628"/>
            <a:ext cx="5255468" cy="984507"/>
          </a:xfrm>
        </p:spPr>
        <p:txBody>
          <a:bodyPr>
            <a:noAutofit/>
          </a:bodyPr>
          <a:lstStyle/>
          <a:p>
            <a:pPr algn="l"/>
            <a:r>
              <a:rPr lang="fr-FR" sz="5400" dirty="0">
                <a:solidFill>
                  <a:srgbClr val="FFFF00"/>
                </a:solidFill>
                <a:latin typeface="+mn-lt"/>
              </a:rPr>
              <a:t>Intelligences</a:t>
            </a:r>
            <a:r>
              <a:rPr lang="fr-FR" sz="5400" dirty="0" smtClean="0">
                <a:solidFill>
                  <a:srgbClr val="FFFF00"/>
                </a:solidFill>
                <a:latin typeface="+mn-lt"/>
              </a:rPr>
              <a:t>.....</a:t>
            </a:r>
            <a:endParaRPr lang="fr-FR" sz="5400" dirty="0">
              <a:solidFill>
                <a:srgbClr val="FFFF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76672"/>
            <a:ext cx="8229600" cy="1080120"/>
          </a:xfrm>
        </p:spPr>
        <p:txBody>
          <a:bodyPr>
            <a:normAutofit/>
          </a:bodyPr>
          <a:lstStyle/>
          <a:p>
            <a:r>
              <a:rPr lang="fr-FR" sz="2800" u="sng" dirty="0">
                <a:latin typeface="+mn-lt"/>
              </a:rPr>
              <a:t>L'I</a:t>
            </a:r>
            <a:r>
              <a:rPr lang="fr-FR" sz="2800" dirty="0">
                <a:latin typeface="+mn-lt"/>
              </a:rPr>
              <a:t>N</a:t>
            </a:r>
            <a:r>
              <a:rPr lang="fr-FR" sz="2800" u="sng" dirty="0">
                <a:latin typeface="+mn-lt"/>
              </a:rPr>
              <a:t>TELLIGENCE VERBALE </a:t>
            </a:r>
            <a:br>
              <a:rPr lang="fr-FR" sz="2800" u="sng" dirty="0">
                <a:latin typeface="+mn-lt"/>
              </a:rPr>
            </a:br>
            <a:r>
              <a:rPr lang="fr-FR" sz="2800" dirty="0">
                <a:latin typeface="+mn-lt"/>
              </a:rPr>
              <a:t>appelée aussi langagière ou linguistique</a:t>
            </a:r>
          </a:p>
        </p:txBody>
      </p:sp>
      <p:sp>
        <p:nvSpPr>
          <p:cNvPr id="30723" name="Rectangle 3"/>
          <p:cNvSpPr>
            <a:spLocks noGrp="1" noChangeArrowheads="1"/>
          </p:cNvSpPr>
          <p:nvPr>
            <p:ph sz="half" idx="1"/>
          </p:nvPr>
        </p:nvSpPr>
        <p:spPr>
          <a:xfrm>
            <a:off x="468313" y="1844824"/>
            <a:ext cx="5399831" cy="4238476"/>
          </a:xfrm>
        </p:spPr>
        <p:txBody>
          <a:bodyPr/>
          <a:lstStyle/>
          <a:p>
            <a:pPr>
              <a:lnSpc>
                <a:spcPct val="80000"/>
              </a:lnSpc>
            </a:pPr>
            <a:r>
              <a:rPr lang="fr-FR" sz="2000" u="sng" dirty="0"/>
              <a:t>Capacités auditives très développées. </a:t>
            </a:r>
            <a:endParaRPr lang="fr-FR" sz="2000" dirty="0"/>
          </a:p>
          <a:p>
            <a:pPr>
              <a:lnSpc>
                <a:spcPct val="80000"/>
              </a:lnSpc>
            </a:pPr>
            <a:r>
              <a:rPr lang="fr-FR" sz="2000" dirty="0"/>
              <a:t>Ces </a:t>
            </a:r>
            <a:r>
              <a:rPr lang="fr-FR" sz="2000" dirty="0" smtClean="0"/>
              <a:t>étudiants: </a:t>
            </a:r>
            <a:r>
              <a:rPr lang="fr-FR" sz="2000" dirty="0"/>
              <a:t>- aiment la sonorité de la langue. </a:t>
            </a:r>
          </a:p>
          <a:p>
            <a:pPr>
              <a:lnSpc>
                <a:spcPct val="80000"/>
              </a:lnSpc>
            </a:pPr>
            <a:r>
              <a:rPr lang="fr-FR" sz="2000" dirty="0"/>
              <a:t>- aiment apprendre d'autres langues. </a:t>
            </a:r>
          </a:p>
          <a:p>
            <a:pPr>
              <a:lnSpc>
                <a:spcPct val="80000"/>
              </a:lnSpc>
            </a:pPr>
            <a:r>
              <a:rPr lang="fr-FR" sz="2000" dirty="0"/>
              <a:t>- pensent en mots et les orthographient très bien. </a:t>
            </a:r>
          </a:p>
          <a:p>
            <a:pPr>
              <a:lnSpc>
                <a:spcPct val="80000"/>
              </a:lnSpc>
            </a:pPr>
            <a:r>
              <a:rPr lang="fr-FR" sz="2000" dirty="0"/>
              <a:t>- lisent perpétuellement peuvent écrire des histoires, des poèmes et jouent avec les mots. </a:t>
            </a:r>
          </a:p>
          <a:p>
            <a:pPr>
              <a:lnSpc>
                <a:spcPct val="80000"/>
              </a:lnSpc>
            </a:pPr>
            <a:r>
              <a:rPr lang="fr-FR" sz="2000" dirty="0"/>
              <a:t>- sont des narrateurs très doués, aiment les détails, ont une bonne mémoire des mots. </a:t>
            </a:r>
          </a:p>
          <a:p>
            <a:pPr>
              <a:lnSpc>
                <a:spcPct val="80000"/>
              </a:lnSpc>
            </a:pPr>
            <a:r>
              <a:rPr lang="fr-FR" sz="2000" dirty="0"/>
              <a:t>Une personne ayant cette intelligence </a:t>
            </a:r>
            <a:r>
              <a:rPr lang="fr-FR" sz="2000" u="sng" dirty="0"/>
              <a:t>apprend plus en verbalisant les choses</a:t>
            </a:r>
            <a:r>
              <a:rPr lang="fr-FR" sz="2000" dirty="0"/>
              <a:t>, en écrivant (lire) les mots </a:t>
            </a:r>
          </a:p>
        </p:txBody>
      </p:sp>
      <p:sp>
        <p:nvSpPr>
          <p:cNvPr id="30724" name="Rectangle 4"/>
          <p:cNvSpPr>
            <a:spLocks noGrp="1" noChangeArrowheads="1"/>
          </p:cNvSpPr>
          <p:nvPr>
            <p:ph sz="half" idx="2"/>
          </p:nvPr>
        </p:nvSpPr>
        <p:spPr>
          <a:xfrm>
            <a:off x="5940425" y="1600200"/>
            <a:ext cx="2746375" cy="4525963"/>
          </a:xfrm>
          <a:noFill/>
          <a:ln w="57150" cmpd="thinThick">
            <a:solidFill>
              <a:srgbClr val="3366FF"/>
            </a:solidFill>
          </a:ln>
        </p:spPr>
        <p:txBody>
          <a:bodyPr/>
          <a:lstStyle/>
          <a:p>
            <a:pPr>
              <a:lnSpc>
                <a:spcPct val="80000"/>
              </a:lnSpc>
            </a:pPr>
            <a:r>
              <a:rPr lang="fr-FR" sz="1800" dirty="0">
                <a:latin typeface="Arial Black" pitchFamily="34" charset="0"/>
              </a:rPr>
              <a:t>- </a:t>
            </a:r>
            <a:r>
              <a:rPr lang="fr-FR" sz="2000" dirty="0">
                <a:latin typeface="Arial Black" pitchFamily="34" charset="0"/>
              </a:rPr>
              <a:t>écrivains, secrétaires, rédacteurs, sociologues, politiciens, acteurs, comédiens, pasteurs, traducteurs, sciences humaines mais aussi juristes, orthophoniste, journalistes et beaucoup d'enseignants. </a:t>
            </a:r>
          </a:p>
          <a:p>
            <a:pPr>
              <a:lnSpc>
                <a:spcPct val="80000"/>
              </a:lnSpc>
            </a:pPr>
            <a:endParaRPr lang="fr-FR" sz="2000"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476672"/>
            <a:ext cx="8229600" cy="720080"/>
          </a:xfrm>
        </p:spPr>
        <p:txBody>
          <a:bodyPr>
            <a:normAutofit/>
          </a:bodyPr>
          <a:lstStyle/>
          <a:p>
            <a:r>
              <a:rPr lang="fr-FR" sz="2800" i="1" dirty="0">
                <a:latin typeface="+mn-lt"/>
              </a:rPr>
              <a:t> </a:t>
            </a:r>
            <a:r>
              <a:rPr lang="fr-FR" sz="2800" dirty="0">
                <a:latin typeface="+mn-lt"/>
              </a:rPr>
              <a:t>L'IN</a:t>
            </a:r>
            <a:r>
              <a:rPr lang="fr-FR" sz="2800" u="sng" dirty="0">
                <a:latin typeface="+mn-lt"/>
              </a:rPr>
              <a:t>TELLIGENCE LOGICO-MATHEMATIQUE</a:t>
            </a:r>
          </a:p>
        </p:txBody>
      </p:sp>
      <p:sp>
        <p:nvSpPr>
          <p:cNvPr id="32773" name="Rectangle 5"/>
          <p:cNvSpPr>
            <a:spLocks noGrp="1" noChangeArrowheads="1"/>
          </p:cNvSpPr>
          <p:nvPr>
            <p:ph sz="half" idx="1"/>
          </p:nvPr>
        </p:nvSpPr>
        <p:spPr>
          <a:xfrm>
            <a:off x="457200" y="1600200"/>
            <a:ext cx="5627688" cy="4525963"/>
          </a:xfrm>
        </p:spPr>
        <p:txBody>
          <a:bodyPr>
            <a:normAutofit/>
          </a:bodyPr>
          <a:lstStyle/>
          <a:p>
            <a:pPr>
              <a:lnSpc>
                <a:spcPct val="80000"/>
              </a:lnSpc>
              <a:buFontTx/>
              <a:buNone/>
            </a:pPr>
            <a:r>
              <a:rPr lang="fr-FR" sz="2000" dirty="0"/>
              <a:t>C</a:t>
            </a:r>
            <a:r>
              <a:rPr lang="fr-FR" sz="2000" u="sng" dirty="0"/>
              <a:t>apacités à raisonner mathématiquement. </a:t>
            </a:r>
            <a:endParaRPr lang="fr-FR" sz="2000" dirty="0"/>
          </a:p>
          <a:p>
            <a:pPr>
              <a:lnSpc>
                <a:spcPct val="80000"/>
              </a:lnSpc>
            </a:pPr>
            <a:r>
              <a:rPr lang="fr-FR" sz="2000" dirty="0"/>
              <a:t>Ces personnes :- pensent et visualisent les nombres. </a:t>
            </a:r>
          </a:p>
          <a:p>
            <a:pPr>
              <a:lnSpc>
                <a:spcPct val="80000"/>
              </a:lnSpc>
            </a:pPr>
            <a:r>
              <a:rPr lang="fr-FR" sz="2000" dirty="0"/>
              <a:t>- raisonnent les choses de façon logique et claire. </a:t>
            </a:r>
          </a:p>
          <a:p>
            <a:pPr>
              <a:lnSpc>
                <a:spcPct val="80000"/>
              </a:lnSpc>
            </a:pPr>
            <a:r>
              <a:rPr lang="fr-FR" sz="2000" dirty="0"/>
              <a:t>- aiment les ordinateurs. </a:t>
            </a:r>
          </a:p>
          <a:p>
            <a:pPr>
              <a:lnSpc>
                <a:spcPct val="80000"/>
              </a:lnSpc>
            </a:pPr>
            <a:r>
              <a:rPr lang="fr-FR" sz="2000" dirty="0"/>
              <a:t>- aiment jouer aux échecs, aux dames, aux jeux de stratégie. </a:t>
            </a:r>
          </a:p>
          <a:p>
            <a:pPr>
              <a:lnSpc>
                <a:spcPct val="80000"/>
              </a:lnSpc>
            </a:pPr>
            <a:r>
              <a:rPr lang="fr-FR" sz="2000" dirty="0"/>
              <a:t>- posent des questions qui vont dans le sens du raisonnement.( </a:t>
            </a:r>
            <a:r>
              <a:rPr lang="fr-FR" sz="2000" i="1" dirty="0"/>
              <a:t>quand le temps a-t-il </a:t>
            </a:r>
          </a:p>
          <a:p>
            <a:pPr>
              <a:lnSpc>
                <a:spcPct val="80000"/>
              </a:lnSpc>
            </a:pPr>
            <a:r>
              <a:rPr lang="fr-FR" sz="2000" i="1" dirty="0"/>
              <a:t>commencé </a:t>
            </a:r>
            <a:r>
              <a:rPr lang="fr-FR" sz="2000" dirty="0"/>
              <a:t>? .. </a:t>
            </a:r>
            <a:r>
              <a:rPr lang="fr-FR" sz="2000" i="1" dirty="0"/>
              <a:t>où est la fin de l'univers </a:t>
            </a:r>
            <a:r>
              <a:rPr lang="fr-FR" sz="2000" dirty="0"/>
              <a:t>?) </a:t>
            </a:r>
          </a:p>
          <a:p>
            <a:pPr>
              <a:lnSpc>
                <a:spcPct val="80000"/>
              </a:lnSpc>
            </a:pPr>
            <a:r>
              <a:rPr lang="fr-FR" sz="2000" dirty="0"/>
              <a:t>Ces élèves vont faire des expérimentations </a:t>
            </a:r>
          </a:p>
          <a:p>
            <a:pPr>
              <a:lnSpc>
                <a:spcPct val="80000"/>
              </a:lnSpc>
            </a:pPr>
            <a:r>
              <a:rPr lang="fr-FR" sz="2000" dirty="0"/>
              <a:t>Ils pensent de façon conceptuelle et sont capables de raisonner logiquement et de façon abstraite au lycée. </a:t>
            </a:r>
          </a:p>
        </p:txBody>
      </p:sp>
      <p:sp>
        <p:nvSpPr>
          <p:cNvPr id="32774" name="Rectangle 6"/>
          <p:cNvSpPr>
            <a:spLocks noGrp="1" noChangeArrowheads="1"/>
          </p:cNvSpPr>
          <p:nvPr>
            <p:ph sz="half" idx="2"/>
          </p:nvPr>
        </p:nvSpPr>
        <p:spPr>
          <a:xfrm>
            <a:off x="6084888" y="1268413"/>
            <a:ext cx="2601912" cy="5040312"/>
          </a:xfrm>
          <a:noFill/>
          <a:ln w="57150" cmpd="thickThin">
            <a:solidFill>
              <a:srgbClr val="3366FF"/>
            </a:solidFill>
          </a:ln>
        </p:spPr>
        <p:txBody>
          <a:bodyPr>
            <a:normAutofit/>
          </a:bodyPr>
          <a:lstStyle/>
          <a:p>
            <a:pPr>
              <a:lnSpc>
                <a:spcPct val="80000"/>
              </a:lnSpc>
            </a:pPr>
            <a:r>
              <a:rPr lang="fr-FR" sz="2000">
                <a:latin typeface="Arial Black" pitchFamily="34" charset="0"/>
              </a:rPr>
              <a:t>ingénieurs. scientifiques, informaticienscomptables, philosophes, hommes d'affaires, enseignant de maths </a:t>
            </a:r>
          </a:p>
          <a:p>
            <a:pPr>
              <a:lnSpc>
                <a:spcPct val="80000"/>
              </a:lnSpc>
            </a:pPr>
            <a:r>
              <a:rPr lang="fr-FR" sz="2000">
                <a:latin typeface="Arial Black" pitchFamily="34" charset="0"/>
              </a:rPr>
              <a:t>mais aussi astronautes, statisticiens, physiciens, compositeurs, architectes et certains théologiens comme Finney par exemple </a:t>
            </a:r>
          </a:p>
          <a:p>
            <a:pPr>
              <a:lnSpc>
                <a:spcPct val="80000"/>
              </a:lnSpc>
            </a:pPr>
            <a:endParaRPr lang="fr-FR" sz="200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457200" y="704088"/>
            <a:ext cx="8229600" cy="564672"/>
          </a:xfrm>
        </p:spPr>
        <p:txBody>
          <a:bodyPr>
            <a:normAutofit/>
          </a:bodyPr>
          <a:lstStyle/>
          <a:p>
            <a:r>
              <a:rPr lang="fr-FR" sz="2800" dirty="0">
                <a:latin typeface="+mn-lt"/>
              </a:rPr>
              <a:t>L'I</a:t>
            </a:r>
            <a:r>
              <a:rPr lang="fr-FR" sz="2800" u="sng" dirty="0">
                <a:latin typeface="+mn-lt"/>
              </a:rPr>
              <a:t>NTELLIGENCE </a:t>
            </a:r>
            <a:r>
              <a:rPr lang="fr-FR" sz="2800" u="sng" dirty="0" smtClean="0">
                <a:latin typeface="+mn-lt"/>
              </a:rPr>
              <a:t>SPATIALE</a:t>
            </a:r>
            <a:endParaRPr lang="fr-FR" sz="2800" u="sng" dirty="0">
              <a:latin typeface="+mn-lt"/>
            </a:endParaRPr>
          </a:p>
        </p:txBody>
      </p:sp>
      <p:sp>
        <p:nvSpPr>
          <p:cNvPr id="34821" name="Rectangle 5"/>
          <p:cNvSpPr>
            <a:spLocks noGrp="1" noChangeArrowheads="1"/>
          </p:cNvSpPr>
          <p:nvPr>
            <p:ph sz="half" idx="1"/>
          </p:nvPr>
        </p:nvSpPr>
        <p:spPr>
          <a:xfrm>
            <a:off x="468313" y="1557338"/>
            <a:ext cx="4967287" cy="4525962"/>
          </a:xfrm>
        </p:spPr>
        <p:txBody>
          <a:bodyPr/>
          <a:lstStyle/>
          <a:p>
            <a:pPr>
              <a:lnSpc>
                <a:spcPct val="80000"/>
              </a:lnSpc>
            </a:pPr>
            <a:r>
              <a:rPr lang="fr-FR" sz="1800" u="sng" dirty="0"/>
              <a:t>C'es</a:t>
            </a:r>
            <a:r>
              <a:rPr lang="fr-FR" sz="1800" dirty="0"/>
              <a:t>t </a:t>
            </a:r>
            <a:r>
              <a:rPr lang="fr-FR" sz="1800" u="sng" dirty="0"/>
              <a:t>une manière intellectuelle de voir l'espace. </a:t>
            </a:r>
            <a:endParaRPr lang="fr-FR" sz="1800" b="1" dirty="0"/>
          </a:p>
          <a:p>
            <a:pPr>
              <a:lnSpc>
                <a:spcPct val="80000"/>
              </a:lnSpc>
            </a:pPr>
            <a:r>
              <a:rPr lang="fr-FR" sz="1800" u="sng" dirty="0"/>
              <a:t>Capacité principale </a:t>
            </a:r>
            <a:r>
              <a:rPr lang="fr-FR" sz="1800" dirty="0"/>
              <a:t>: lire des cartes, des diagrammes, des schémas ... </a:t>
            </a:r>
          </a:p>
          <a:p>
            <a:pPr>
              <a:lnSpc>
                <a:spcPct val="80000"/>
              </a:lnSpc>
            </a:pPr>
            <a:r>
              <a:rPr lang="fr-FR" sz="1800" dirty="0"/>
              <a:t>- aiment les activités artistiques. </a:t>
            </a:r>
          </a:p>
          <a:p>
            <a:pPr>
              <a:lnSpc>
                <a:spcPct val="80000"/>
              </a:lnSpc>
            </a:pPr>
            <a:r>
              <a:rPr lang="fr-FR" sz="1800" dirty="0"/>
              <a:t>- sont capables de dessiner avec précision les gens et les choses. </a:t>
            </a:r>
          </a:p>
          <a:p>
            <a:pPr>
              <a:lnSpc>
                <a:spcPct val="80000"/>
              </a:lnSpc>
            </a:pPr>
            <a:r>
              <a:rPr lang="fr-FR" sz="1800" dirty="0"/>
              <a:t>- aiment les machines et les inventions. </a:t>
            </a:r>
          </a:p>
          <a:p>
            <a:pPr>
              <a:lnSpc>
                <a:spcPct val="80000"/>
              </a:lnSpc>
            </a:pPr>
            <a:r>
              <a:rPr lang="fr-FR" sz="1800" dirty="0"/>
              <a:t>un enfant particulièrement doté de cette intelligence sait exactement où sont les choses. </a:t>
            </a:r>
          </a:p>
          <a:p>
            <a:pPr>
              <a:lnSpc>
                <a:spcPct val="80000"/>
              </a:lnSpc>
            </a:pPr>
            <a:r>
              <a:rPr lang="fr-FR" sz="1800" dirty="0"/>
              <a:t>il aime les puzzles, les labyrinthes, il dessine des maisons et des inventions. </a:t>
            </a:r>
          </a:p>
          <a:p>
            <a:pPr>
              <a:lnSpc>
                <a:spcPct val="80000"/>
              </a:lnSpc>
              <a:buFontTx/>
              <a:buNone/>
            </a:pPr>
            <a:endParaRPr lang="fr-FR" sz="1400" dirty="0"/>
          </a:p>
        </p:txBody>
      </p:sp>
      <p:sp>
        <p:nvSpPr>
          <p:cNvPr id="34822" name="Rectangle 6"/>
          <p:cNvSpPr>
            <a:spLocks noGrp="1" noChangeArrowheads="1"/>
          </p:cNvSpPr>
          <p:nvPr>
            <p:ph sz="half" idx="2"/>
          </p:nvPr>
        </p:nvSpPr>
        <p:spPr>
          <a:xfrm>
            <a:off x="5724525" y="1600200"/>
            <a:ext cx="2962275" cy="4525963"/>
          </a:xfrm>
          <a:noFill/>
          <a:ln w="57150" cmpd="thickThin">
            <a:solidFill>
              <a:srgbClr val="3366FF"/>
            </a:solidFill>
          </a:ln>
        </p:spPr>
        <p:txBody>
          <a:bodyPr/>
          <a:lstStyle/>
          <a:p>
            <a:pPr>
              <a:lnSpc>
                <a:spcPct val="80000"/>
              </a:lnSpc>
            </a:pPr>
            <a:r>
              <a:rPr lang="fr-FR" sz="1800">
                <a:latin typeface="Arial Black" pitchFamily="34" charset="0"/>
              </a:rPr>
              <a:t>architectes, artistes, mécaniciens, ingénieurs, urbanistes, dessinateurs (dessins animés), détectives, inventeurs, guides touristiques mais aussi géographes, géomètres, chorégraphes, explorateurs, haute couture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457200" y="704088"/>
            <a:ext cx="8229600" cy="780696"/>
          </a:xfrm>
        </p:spPr>
        <p:txBody>
          <a:bodyPr>
            <a:normAutofit/>
          </a:bodyPr>
          <a:lstStyle/>
          <a:p>
            <a:r>
              <a:rPr lang="fr-FR" sz="2800" dirty="0">
                <a:latin typeface="+mn-lt"/>
              </a:rPr>
              <a:t>L'</a:t>
            </a:r>
            <a:r>
              <a:rPr lang="fr-FR" sz="2800" u="sng" dirty="0">
                <a:latin typeface="+mn-lt"/>
              </a:rPr>
              <a:t>INTELLIGENCE </a:t>
            </a:r>
            <a:r>
              <a:rPr lang="fr-FR" sz="2800" u="sng" dirty="0" smtClean="0">
                <a:latin typeface="+mn-lt"/>
              </a:rPr>
              <a:t>MUSICALE</a:t>
            </a:r>
            <a:endParaRPr lang="fr-FR" sz="2800" dirty="0">
              <a:latin typeface="+mn-lt"/>
            </a:endParaRPr>
          </a:p>
        </p:txBody>
      </p:sp>
      <p:sp>
        <p:nvSpPr>
          <p:cNvPr id="36869" name="Rectangle 5"/>
          <p:cNvSpPr>
            <a:spLocks noGrp="1" noChangeArrowheads="1"/>
          </p:cNvSpPr>
          <p:nvPr>
            <p:ph sz="half" idx="1"/>
          </p:nvPr>
        </p:nvSpPr>
        <p:spPr>
          <a:xfrm>
            <a:off x="457200" y="1600200"/>
            <a:ext cx="5122863" cy="4525963"/>
          </a:xfrm>
        </p:spPr>
        <p:txBody>
          <a:bodyPr>
            <a:normAutofit/>
          </a:bodyPr>
          <a:lstStyle/>
          <a:p>
            <a:pPr>
              <a:lnSpc>
                <a:spcPct val="80000"/>
              </a:lnSpc>
            </a:pPr>
            <a:r>
              <a:rPr lang="fr-FR" sz="2000" u="sng"/>
              <a:t>Sens très développé de l'oreille </a:t>
            </a:r>
            <a:endParaRPr lang="fr-FR" sz="2000"/>
          </a:p>
          <a:p>
            <a:pPr>
              <a:lnSpc>
                <a:spcPct val="80000"/>
              </a:lnSpc>
            </a:pPr>
            <a:r>
              <a:rPr lang="fr-FR" sz="2000"/>
              <a:t>Les personnes dotées de cette intelligence: </a:t>
            </a:r>
          </a:p>
          <a:p>
            <a:pPr>
              <a:lnSpc>
                <a:spcPct val="80000"/>
              </a:lnSpc>
            </a:pPr>
            <a:r>
              <a:rPr lang="fr-FR" sz="2000"/>
              <a:t>- jouent d'un instrument </a:t>
            </a:r>
          </a:p>
          <a:p>
            <a:pPr>
              <a:lnSpc>
                <a:spcPct val="80000"/>
              </a:lnSpc>
            </a:pPr>
            <a:r>
              <a:rPr lang="fr-FR" sz="2000"/>
              <a:t> - se souviennent des mélodies </a:t>
            </a:r>
          </a:p>
          <a:p>
            <a:pPr>
              <a:lnSpc>
                <a:spcPct val="80000"/>
              </a:lnSpc>
            </a:pPr>
            <a:r>
              <a:rPr lang="fr-FR" sz="2000"/>
              <a:t>- collectionnent les disques, les K7</a:t>
            </a:r>
          </a:p>
          <a:p>
            <a:pPr>
              <a:lnSpc>
                <a:spcPct val="80000"/>
              </a:lnSpc>
            </a:pPr>
            <a:r>
              <a:rPr lang="fr-FR" sz="2000"/>
              <a:t>- composent des chants </a:t>
            </a:r>
          </a:p>
          <a:p>
            <a:pPr>
              <a:lnSpc>
                <a:spcPct val="80000"/>
              </a:lnSpc>
            </a:pPr>
            <a:r>
              <a:rPr lang="fr-FR" sz="2000"/>
              <a:t>- se souviennent bien des choses si elles sont mises en musique </a:t>
            </a:r>
          </a:p>
          <a:p>
            <a:pPr>
              <a:lnSpc>
                <a:spcPct val="80000"/>
              </a:lnSpc>
            </a:pPr>
            <a:r>
              <a:rPr lang="fr-FR" sz="2000"/>
              <a:t>- peuvent épeler des mots à l'aide d'un rythme </a:t>
            </a:r>
            <a:r>
              <a:rPr lang="fr-FR" sz="2000" i="1"/>
              <a:t>ex </a:t>
            </a:r>
            <a:r>
              <a:rPr lang="fr-FR" sz="2000"/>
              <a:t>: </a:t>
            </a:r>
            <a:r>
              <a:rPr lang="fr-FR" sz="2000" i="1"/>
              <a:t>Les enfants de </a:t>
            </a:r>
            <a:r>
              <a:rPr lang="fr-FR" sz="2000"/>
              <a:t>4 </a:t>
            </a:r>
            <a:r>
              <a:rPr lang="fr-FR" sz="2000" i="1"/>
              <a:t>ans ayant appris l'alphabet le chantent souvent lorsqu'ils sont testés. </a:t>
            </a:r>
            <a:endParaRPr lang="fr-FR" sz="2000"/>
          </a:p>
          <a:p>
            <a:pPr>
              <a:lnSpc>
                <a:spcPct val="80000"/>
              </a:lnSpc>
            </a:pPr>
            <a:r>
              <a:rPr lang="fr-FR" sz="2000"/>
              <a:t>Ainsi sont mis en musique les dates historiques, les tables de multiplication, les pays du monde, l'orthographe. </a:t>
            </a:r>
          </a:p>
          <a:p>
            <a:pPr>
              <a:lnSpc>
                <a:spcPct val="80000"/>
              </a:lnSpc>
              <a:buFontTx/>
              <a:buNone/>
            </a:pPr>
            <a:endParaRPr lang="fr-FR" sz="2000"/>
          </a:p>
        </p:txBody>
      </p:sp>
      <p:sp>
        <p:nvSpPr>
          <p:cNvPr id="36870" name="Rectangle 6"/>
          <p:cNvSpPr>
            <a:spLocks noGrp="1" noChangeArrowheads="1"/>
          </p:cNvSpPr>
          <p:nvPr>
            <p:ph sz="half" idx="2"/>
          </p:nvPr>
        </p:nvSpPr>
        <p:spPr>
          <a:xfrm>
            <a:off x="5508104" y="1600200"/>
            <a:ext cx="3178696" cy="4525963"/>
          </a:xfrm>
          <a:noFill/>
          <a:ln w="57150" cmpd="thickThin">
            <a:solidFill>
              <a:srgbClr val="3366FF"/>
            </a:solidFill>
          </a:ln>
        </p:spPr>
        <p:txBody>
          <a:bodyPr>
            <a:normAutofit/>
          </a:bodyPr>
          <a:lstStyle/>
          <a:p>
            <a:pPr>
              <a:lnSpc>
                <a:spcPct val="80000"/>
              </a:lnSpc>
            </a:pPr>
            <a:r>
              <a:rPr lang="fr-FR" sz="2000" dirty="0">
                <a:latin typeface="Arial Black" pitchFamily="34" charset="0"/>
              </a:rPr>
              <a:t>Habituellement tout ce qui concerne le domaine musical: accordeurs de piano, chanteurs professionnels, instrumentistes, chefs d'orchestre mais aussi les musicologues, critiques musicaux, </a:t>
            </a:r>
            <a:r>
              <a:rPr lang="fr-FR" sz="2000" dirty="0" smtClean="0">
                <a:latin typeface="Arial Black" pitchFamily="34" charset="0"/>
              </a:rPr>
              <a:t>musicothérapeutes, </a:t>
            </a:r>
            <a:r>
              <a:rPr lang="fr-FR" sz="2000" dirty="0">
                <a:latin typeface="Arial Black" pitchFamily="34" charset="0"/>
              </a:rPr>
              <a:t>chantres, luthiers ... </a:t>
            </a:r>
          </a:p>
          <a:p>
            <a:pPr>
              <a:lnSpc>
                <a:spcPct val="80000"/>
              </a:lnSpc>
            </a:pPr>
            <a:endParaRPr lang="fr-FR" sz="2000" dirty="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457200" y="476672"/>
            <a:ext cx="8229600" cy="576064"/>
          </a:xfrm>
        </p:spPr>
        <p:txBody>
          <a:bodyPr>
            <a:normAutofit/>
          </a:bodyPr>
          <a:lstStyle/>
          <a:p>
            <a:r>
              <a:rPr lang="fr-FR" sz="2800" dirty="0">
                <a:latin typeface="+mn-lt"/>
              </a:rPr>
              <a:t>L'I</a:t>
            </a:r>
            <a:r>
              <a:rPr lang="fr-FR" sz="2800" u="sng" dirty="0">
                <a:latin typeface="+mn-lt"/>
              </a:rPr>
              <a:t>NTELLIGENCE KINESTHESIQUE </a:t>
            </a:r>
            <a:endParaRPr lang="fr-FR" sz="2800" dirty="0">
              <a:latin typeface="+mn-lt"/>
            </a:endParaRPr>
          </a:p>
        </p:txBody>
      </p:sp>
      <p:sp>
        <p:nvSpPr>
          <p:cNvPr id="38917" name="Rectangle 5"/>
          <p:cNvSpPr>
            <a:spLocks noGrp="1" noChangeArrowheads="1"/>
          </p:cNvSpPr>
          <p:nvPr>
            <p:ph sz="half" idx="1"/>
          </p:nvPr>
        </p:nvSpPr>
        <p:spPr>
          <a:xfrm>
            <a:off x="457200" y="1268413"/>
            <a:ext cx="5483225" cy="5113337"/>
          </a:xfrm>
        </p:spPr>
        <p:txBody>
          <a:bodyPr>
            <a:normAutofit/>
          </a:bodyPr>
          <a:lstStyle/>
          <a:p>
            <a:pPr>
              <a:lnSpc>
                <a:spcPct val="80000"/>
              </a:lnSpc>
            </a:pPr>
            <a:r>
              <a:rPr lang="fr-FR" sz="1000" dirty="0"/>
              <a:t> </a:t>
            </a:r>
            <a:r>
              <a:rPr lang="fr-FR" sz="1800" u="sng" dirty="0"/>
              <a:t>Excellents élèves dans les activités sportives </a:t>
            </a:r>
            <a:r>
              <a:rPr lang="fr-FR" sz="1800" dirty="0"/>
              <a:t>(compétition). </a:t>
            </a:r>
          </a:p>
          <a:p>
            <a:pPr>
              <a:lnSpc>
                <a:spcPct val="80000"/>
              </a:lnSpc>
              <a:buFontTx/>
              <a:buNone/>
            </a:pPr>
            <a:r>
              <a:rPr lang="fr-FR" sz="1800" dirty="0"/>
              <a:t>Enfants toujours en mouvement, ne peuvent rester tranquilles. </a:t>
            </a:r>
          </a:p>
          <a:p>
            <a:pPr>
              <a:lnSpc>
                <a:spcPct val="80000"/>
              </a:lnSpc>
              <a:buFontTx/>
              <a:buNone/>
            </a:pPr>
            <a:r>
              <a:rPr lang="fr-FR" sz="1800" dirty="0"/>
              <a:t>- aiment les sensations fortes(montagnes russes, ce qui fait peur) </a:t>
            </a:r>
          </a:p>
          <a:p>
            <a:pPr>
              <a:lnSpc>
                <a:spcPct val="80000"/>
              </a:lnSpc>
              <a:buFontTx/>
              <a:buNone/>
            </a:pPr>
            <a:r>
              <a:rPr lang="fr-FR" sz="1800" dirty="0"/>
              <a:t>- bons pour la couture, la sculpture, le travail du bois. </a:t>
            </a:r>
          </a:p>
          <a:p>
            <a:pPr>
              <a:lnSpc>
                <a:spcPct val="80000"/>
              </a:lnSpc>
              <a:buFontTx/>
              <a:buNone/>
            </a:pPr>
            <a:r>
              <a:rPr lang="fr-FR" sz="1800" dirty="0"/>
              <a:t>cette capacité inclut aussi le simple mouvement des doigts (motricité fine, chirurgie….</a:t>
            </a:r>
          </a:p>
          <a:p>
            <a:pPr>
              <a:lnSpc>
                <a:spcPct val="80000"/>
              </a:lnSpc>
              <a:buFontTx/>
              <a:buNone/>
            </a:pPr>
            <a:endParaRPr lang="fr-FR" sz="1800" dirty="0"/>
          </a:p>
          <a:p>
            <a:pPr>
              <a:lnSpc>
                <a:spcPct val="80000"/>
              </a:lnSpc>
            </a:pPr>
            <a:r>
              <a:rPr lang="fr-FR" sz="1800" dirty="0"/>
              <a:t>- ont besoin de toucher les gens quand ils leur parlent. </a:t>
            </a:r>
          </a:p>
          <a:p>
            <a:pPr>
              <a:lnSpc>
                <a:spcPct val="80000"/>
              </a:lnSpc>
            </a:pPr>
            <a:r>
              <a:rPr lang="fr-FR" sz="1800" dirty="0"/>
              <a:t>aiment les ballets, les pantomimes </a:t>
            </a:r>
          </a:p>
          <a:p>
            <a:pPr>
              <a:lnSpc>
                <a:spcPct val="80000"/>
              </a:lnSpc>
            </a:pPr>
            <a:r>
              <a:rPr lang="fr-FR" sz="1800" dirty="0"/>
              <a:t> aiment dessiner, taper à la machine, réparer des choses </a:t>
            </a:r>
          </a:p>
          <a:p>
            <a:pPr>
              <a:lnSpc>
                <a:spcPct val="80000"/>
              </a:lnSpc>
            </a:pPr>
            <a:r>
              <a:rPr lang="fr-FR" sz="1800" dirty="0"/>
              <a:t> on peut parfois les taxer d'hyperactifs </a:t>
            </a:r>
          </a:p>
          <a:p>
            <a:pPr>
              <a:lnSpc>
                <a:spcPct val="80000"/>
              </a:lnSpc>
            </a:pPr>
            <a:r>
              <a:rPr lang="fr-FR" sz="1800" dirty="0"/>
              <a:t>Pour ces enfants il faut un programme d'éducation physique adapté, les faire courir toutes les 45 minutes environ. </a:t>
            </a:r>
          </a:p>
        </p:txBody>
      </p:sp>
      <p:sp>
        <p:nvSpPr>
          <p:cNvPr id="38918" name="Rectangle 6"/>
          <p:cNvSpPr>
            <a:spLocks noGrp="1" noChangeArrowheads="1"/>
          </p:cNvSpPr>
          <p:nvPr>
            <p:ph sz="half" idx="2"/>
          </p:nvPr>
        </p:nvSpPr>
        <p:spPr>
          <a:xfrm>
            <a:off x="6011863" y="1125538"/>
            <a:ext cx="2881312" cy="5256212"/>
          </a:xfrm>
          <a:noFill/>
          <a:ln w="57150" cmpd="thickThin">
            <a:solidFill>
              <a:srgbClr val="3366FF"/>
            </a:solidFill>
          </a:ln>
        </p:spPr>
        <p:txBody>
          <a:bodyPr>
            <a:normAutofit/>
          </a:bodyPr>
          <a:lstStyle/>
          <a:p>
            <a:pPr>
              <a:lnSpc>
                <a:spcPct val="80000"/>
              </a:lnSpc>
              <a:buFontTx/>
              <a:buNone/>
            </a:pPr>
            <a:r>
              <a:rPr lang="fr-FR" sz="2000" dirty="0">
                <a:latin typeface="Arial Black" pitchFamily="34" charset="0"/>
              </a:rPr>
              <a:t>Professeurs de gymnastique</a:t>
            </a:r>
          </a:p>
          <a:p>
            <a:pPr>
              <a:lnSpc>
                <a:spcPct val="80000"/>
              </a:lnSpc>
              <a:buFontTx/>
              <a:buNone/>
            </a:pPr>
            <a:r>
              <a:rPr lang="fr-FR" sz="2000" dirty="0">
                <a:latin typeface="Arial Black" pitchFamily="34" charset="0"/>
              </a:rPr>
              <a:t> athlètes professionnels  couturiers</a:t>
            </a:r>
          </a:p>
          <a:p>
            <a:pPr>
              <a:lnSpc>
                <a:spcPct val="80000"/>
              </a:lnSpc>
              <a:buFontTx/>
              <a:buNone/>
            </a:pPr>
            <a:r>
              <a:rPr lang="fr-FR" sz="2000" dirty="0">
                <a:latin typeface="Arial Black" pitchFamily="34" charset="0"/>
              </a:rPr>
              <a:t>secrétaires</a:t>
            </a:r>
          </a:p>
          <a:p>
            <a:pPr>
              <a:lnSpc>
                <a:spcPct val="80000"/>
              </a:lnSpc>
              <a:buFontTx/>
              <a:buNone/>
            </a:pPr>
            <a:r>
              <a:rPr lang="fr-FR" sz="2000" dirty="0">
                <a:latin typeface="Arial Black" pitchFamily="34" charset="0"/>
              </a:rPr>
              <a:t> club d'artisanat, </a:t>
            </a:r>
          </a:p>
          <a:p>
            <a:pPr>
              <a:lnSpc>
                <a:spcPct val="80000"/>
              </a:lnSpc>
              <a:buFontTx/>
              <a:buNone/>
            </a:pPr>
            <a:r>
              <a:rPr lang="fr-FR" sz="2000" dirty="0">
                <a:latin typeface="Arial Black" pitchFamily="34" charset="0"/>
              </a:rPr>
              <a:t>dessiner et produire des meubles</a:t>
            </a:r>
          </a:p>
          <a:p>
            <a:pPr>
              <a:lnSpc>
                <a:spcPct val="80000"/>
              </a:lnSpc>
              <a:buFontTx/>
              <a:buNone/>
            </a:pPr>
            <a:r>
              <a:rPr lang="fr-FR" sz="2000" dirty="0">
                <a:latin typeface="Arial Black" pitchFamily="34" charset="0"/>
              </a:rPr>
              <a:t>bricoleurs en tout genre</a:t>
            </a:r>
          </a:p>
          <a:p>
            <a:pPr>
              <a:lnSpc>
                <a:spcPct val="80000"/>
              </a:lnSpc>
              <a:buFontTx/>
              <a:buNone/>
            </a:pPr>
            <a:r>
              <a:rPr lang="fr-FR" sz="2000" dirty="0">
                <a:latin typeface="Arial Black" pitchFamily="34" charset="0"/>
              </a:rPr>
              <a:t>Chirurgiens</a:t>
            </a:r>
          </a:p>
          <a:p>
            <a:pPr>
              <a:lnSpc>
                <a:spcPct val="80000"/>
              </a:lnSpc>
              <a:buFontTx/>
              <a:buNone/>
            </a:pPr>
            <a:r>
              <a:rPr lang="fr-FR" sz="2000" dirty="0">
                <a:latin typeface="Arial Black" pitchFamily="34" charset="0"/>
              </a:rPr>
              <a:t>médecins</a:t>
            </a:r>
          </a:p>
          <a:p>
            <a:pPr>
              <a:lnSpc>
                <a:spcPct val="80000"/>
              </a:lnSpc>
              <a:buFontTx/>
              <a:buNone/>
            </a:pPr>
            <a:r>
              <a:rPr lang="fr-FR" sz="2000" dirty="0">
                <a:latin typeface="Arial Black" pitchFamily="34" charset="0"/>
              </a:rPr>
              <a:t>sages-femmes</a:t>
            </a:r>
          </a:p>
          <a:p>
            <a:pPr>
              <a:lnSpc>
                <a:spcPct val="80000"/>
              </a:lnSpc>
              <a:buFontTx/>
              <a:buNone/>
            </a:pPr>
            <a:r>
              <a:rPr lang="fr-FR" sz="2000" dirty="0">
                <a:latin typeface="Arial Black" pitchFamily="34" charset="0"/>
              </a:rPr>
              <a:t>Psychomotriciens</a:t>
            </a:r>
          </a:p>
          <a:p>
            <a:pPr>
              <a:lnSpc>
                <a:spcPct val="80000"/>
              </a:lnSpc>
              <a:buFontTx/>
              <a:buNone/>
            </a:pPr>
            <a:r>
              <a:rPr lang="fr-FR" sz="2000" dirty="0">
                <a:latin typeface="Arial Black" pitchFamily="34" charset="0"/>
              </a:rPr>
              <a:t>physiothérapeutes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457200" y="704088"/>
            <a:ext cx="8229600" cy="492664"/>
          </a:xfrm>
        </p:spPr>
        <p:txBody>
          <a:bodyPr/>
          <a:lstStyle/>
          <a:p>
            <a:r>
              <a:rPr lang="fr-FR" sz="2800" dirty="0">
                <a:latin typeface="+mn-lt"/>
              </a:rPr>
              <a:t>L'</a:t>
            </a:r>
            <a:r>
              <a:rPr lang="fr-FR" sz="2800" u="sng" dirty="0">
                <a:latin typeface="+mn-lt"/>
              </a:rPr>
              <a:t>INTELLIGENCE INTERPERSONNELLE</a:t>
            </a:r>
          </a:p>
        </p:txBody>
      </p:sp>
      <p:sp>
        <p:nvSpPr>
          <p:cNvPr id="40965" name="Rectangle 5"/>
          <p:cNvSpPr>
            <a:spLocks noGrp="1" noChangeArrowheads="1"/>
          </p:cNvSpPr>
          <p:nvPr>
            <p:ph sz="half" idx="1"/>
          </p:nvPr>
        </p:nvSpPr>
        <p:spPr>
          <a:xfrm>
            <a:off x="457200" y="1600200"/>
            <a:ext cx="5122863" cy="4525963"/>
          </a:xfrm>
        </p:spPr>
        <p:txBody>
          <a:bodyPr>
            <a:normAutofit/>
          </a:bodyPr>
          <a:lstStyle/>
          <a:p>
            <a:pPr>
              <a:lnSpc>
                <a:spcPct val="90000"/>
              </a:lnSpc>
            </a:pPr>
            <a:r>
              <a:rPr lang="fr-FR" sz="2000" b="1" u="sng" dirty="0"/>
              <a:t>Grande facilité </a:t>
            </a:r>
            <a:r>
              <a:rPr lang="fr-FR" sz="2000" u="sng" dirty="0"/>
              <a:t>à avoir </a:t>
            </a:r>
            <a:r>
              <a:rPr lang="fr-FR" sz="2000" b="1" u="sng" dirty="0"/>
              <a:t>des relations avec les autres </a:t>
            </a:r>
            <a:endParaRPr lang="fr-FR" sz="2000" dirty="0"/>
          </a:p>
          <a:p>
            <a:pPr>
              <a:lnSpc>
                <a:spcPct val="90000"/>
              </a:lnSpc>
            </a:pPr>
            <a:r>
              <a:rPr lang="fr-FR" sz="2000" dirty="0"/>
              <a:t> ont beaucoup d'amis, sont très sociables et s'impliquent dans beaucoup de groupes. </a:t>
            </a:r>
          </a:p>
          <a:p>
            <a:pPr>
              <a:lnSpc>
                <a:spcPct val="90000"/>
              </a:lnSpc>
            </a:pPr>
            <a:r>
              <a:rPr lang="fr-FR" sz="2000" dirty="0"/>
              <a:t> excellents médiateurs (résolution de conflits). </a:t>
            </a:r>
          </a:p>
          <a:p>
            <a:pPr>
              <a:lnSpc>
                <a:spcPct val="90000"/>
              </a:lnSpc>
            </a:pPr>
            <a:r>
              <a:rPr lang="fr-FR" sz="2000" dirty="0"/>
              <a:t>ce sont des personnes empathiques (différent de sympathique). </a:t>
            </a:r>
          </a:p>
          <a:p>
            <a:pPr>
              <a:lnSpc>
                <a:spcPct val="90000"/>
              </a:lnSpc>
            </a:pPr>
            <a:r>
              <a:rPr lang="fr-FR" sz="2000" dirty="0"/>
              <a:t> sont leaders parmi leurs semblables. </a:t>
            </a:r>
          </a:p>
          <a:p>
            <a:pPr>
              <a:lnSpc>
                <a:spcPct val="90000"/>
              </a:lnSpc>
            </a:pPr>
            <a:r>
              <a:rPr lang="fr-FR" sz="2000" dirty="0"/>
              <a:t>ont le don d'organisation et communiquent très bien.</a:t>
            </a:r>
          </a:p>
          <a:p>
            <a:pPr>
              <a:lnSpc>
                <a:spcPct val="90000"/>
              </a:lnSpc>
            </a:pPr>
            <a:r>
              <a:rPr lang="fr-FR" sz="2000" dirty="0"/>
              <a:t>bien pour être conseillers auprès des enfants </a:t>
            </a:r>
          </a:p>
          <a:p>
            <a:pPr>
              <a:lnSpc>
                <a:spcPct val="90000"/>
              </a:lnSpc>
            </a:pPr>
            <a:endParaRPr lang="fr-FR" sz="2000" dirty="0"/>
          </a:p>
        </p:txBody>
      </p:sp>
      <p:sp>
        <p:nvSpPr>
          <p:cNvPr id="40966" name="Rectangle 6"/>
          <p:cNvSpPr>
            <a:spLocks noGrp="1" noChangeArrowheads="1"/>
          </p:cNvSpPr>
          <p:nvPr>
            <p:ph sz="half" idx="2"/>
          </p:nvPr>
        </p:nvSpPr>
        <p:spPr>
          <a:xfrm>
            <a:off x="5795963" y="1600200"/>
            <a:ext cx="2890837" cy="4525963"/>
          </a:xfrm>
          <a:noFill/>
          <a:ln w="57150" cmpd="thickThin">
            <a:solidFill>
              <a:srgbClr val="3366FF"/>
            </a:solidFill>
          </a:ln>
        </p:spPr>
        <p:txBody>
          <a:bodyPr/>
          <a:lstStyle/>
          <a:p>
            <a:pPr>
              <a:lnSpc>
                <a:spcPct val="90000"/>
              </a:lnSpc>
            </a:pPr>
            <a:r>
              <a:rPr lang="fr-FR" sz="2000">
                <a:latin typeface="Arial Black" pitchFamily="34" charset="0"/>
              </a:rPr>
              <a:t>Pasteurs, psychologues, conseillers, organisateurs, enseignants, administrateurs, hommes d'affaires hôtesses, assistantes sociales, diplomates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704088"/>
            <a:ext cx="8229600" cy="708688"/>
          </a:xfrm>
        </p:spPr>
        <p:txBody>
          <a:bodyPr/>
          <a:lstStyle/>
          <a:p>
            <a:r>
              <a:rPr lang="fr-FR" sz="2800" dirty="0">
                <a:latin typeface="+mn-lt"/>
              </a:rPr>
              <a:t>l</a:t>
            </a:r>
            <a:r>
              <a:rPr lang="fr-FR" sz="2800" u="sng" dirty="0">
                <a:latin typeface="+mn-lt"/>
              </a:rPr>
              <a:t>'INTELLIGENCE INTRAPERSONNELLE</a:t>
            </a:r>
          </a:p>
        </p:txBody>
      </p:sp>
      <p:sp>
        <p:nvSpPr>
          <p:cNvPr id="43013" name="Rectangle 5"/>
          <p:cNvSpPr>
            <a:spLocks noGrp="1" noChangeArrowheads="1"/>
          </p:cNvSpPr>
          <p:nvPr>
            <p:ph sz="half" idx="1"/>
          </p:nvPr>
        </p:nvSpPr>
        <p:spPr>
          <a:xfrm>
            <a:off x="457200" y="1600200"/>
            <a:ext cx="4475163" cy="4525963"/>
          </a:xfrm>
        </p:spPr>
        <p:txBody>
          <a:bodyPr>
            <a:normAutofit/>
          </a:bodyPr>
          <a:lstStyle/>
          <a:p>
            <a:pPr>
              <a:lnSpc>
                <a:spcPct val="80000"/>
              </a:lnSpc>
              <a:buFontTx/>
              <a:buNone/>
            </a:pPr>
            <a:r>
              <a:rPr lang="fr-FR" sz="2000" u="sng" dirty="0"/>
              <a:t>Ces </a:t>
            </a:r>
            <a:r>
              <a:rPr lang="fr-FR" sz="2000" b="1" u="sng" dirty="0"/>
              <a:t>personnes ne suivent pas la foule </a:t>
            </a:r>
            <a:r>
              <a:rPr lang="fr-FR" sz="2000" dirty="0"/>
              <a:t>(se sont des individualistes finis). </a:t>
            </a:r>
          </a:p>
          <a:p>
            <a:pPr>
              <a:lnSpc>
                <a:spcPct val="80000"/>
              </a:lnSpc>
            </a:pPr>
            <a:r>
              <a:rPr lang="fr-FR" sz="2000" dirty="0"/>
              <a:t>affichent un sens certain de l'indépendance </a:t>
            </a:r>
          </a:p>
          <a:p>
            <a:pPr>
              <a:lnSpc>
                <a:spcPct val="80000"/>
              </a:lnSpc>
            </a:pPr>
            <a:r>
              <a:rPr lang="fr-FR" sz="2000" dirty="0"/>
              <a:t> très forte volonté </a:t>
            </a:r>
          </a:p>
          <a:p>
            <a:pPr>
              <a:lnSpc>
                <a:spcPct val="80000"/>
              </a:lnSpc>
            </a:pPr>
            <a:r>
              <a:rPr lang="fr-FR" sz="2000" dirty="0"/>
              <a:t> intense dans leur opinion </a:t>
            </a:r>
          </a:p>
          <a:p>
            <a:pPr>
              <a:lnSpc>
                <a:spcPct val="80000"/>
              </a:lnSpc>
            </a:pPr>
            <a:r>
              <a:rPr lang="fr-FR" sz="2000" dirty="0"/>
              <a:t> peuvent vivre dans leur propre monde </a:t>
            </a:r>
          </a:p>
          <a:p>
            <a:pPr>
              <a:lnSpc>
                <a:spcPct val="80000"/>
              </a:lnSpc>
            </a:pPr>
            <a:r>
              <a:rPr lang="fr-FR" sz="2000" dirty="0"/>
              <a:t>profond sens d'auto-confiance </a:t>
            </a:r>
          </a:p>
          <a:p>
            <a:pPr>
              <a:lnSpc>
                <a:spcPct val="80000"/>
              </a:lnSpc>
            </a:pPr>
            <a:r>
              <a:rPr lang="fr-FR" sz="2000" dirty="0"/>
              <a:t>se motivent pour leur projet </a:t>
            </a:r>
          </a:p>
          <a:p>
            <a:pPr>
              <a:lnSpc>
                <a:spcPct val="80000"/>
              </a:lnSpc>
            </a:pPr>
            <a:r>
              <a:rPr lang="fr-FR" sz="2000" dirty="0"/>
              <a:t> sagesse intérieure </a:t>
            </a:r>
          </a:p>
          <a:p>
            <a:pPr>
              <a:lnSpc>
                <a:spcPct val="80000"/>
              </a:lnSpc>
            </a:pPr>
            <a:r>
              <a:rPr lang="fr-FR" sz="2000" dirty="0"/>
              <a:t>capacité intuitive </a:t>
            </a:r>
          </a:p>
          <a:p>
            <a:pPr>
              <a:lnSpc>
                <a:spcPct val="80000"/>
              </a:lnSpc>
            </a:pPr>
            <a:r>
              <a:rPr lang="fr-FR" sz="2000" dirty="0"/>
              <a:t>gens "privés" (personnes secrètes) </a:t>
            </a:r>
          </a:p>
          <a:p>
            <a:pPr>
              <a:lnSpc>
                <a:spcPct val="80000"/>
              </a:lnSpc>
            </a:pPr>
            <a:endParaRPr lang="fr-FR" sz="2000" dirty="0"/>
          </a:p>
        </p:txBody>
      </p:sp>
      <p:sp>
        <p:nvSpPr>
          <p:cNvPr id="43014" name="Rectangle 6"/>
          <p:cNvSpPr>
            <a:spLocks noGrp="1" noChangeArrowheads="1"/>
          </p:cNvSpPr>
          <p:nvPr>
            <p:ph sz="half" idx="2"/>
          </p:nvPr>
        </p:nvSpPr>
        <p:spPr>
          <a:xfrm>
            <a:off x="5435600" y="1600200"/>
            <a:ext cx="3251200" cy="4525963"/>
          </a:xfrm>
          <a:ln cmpd="thickThi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a:lnSpc>
                <a:spcPct val="80000"/>
              </a:lnSpc>
            </a:pPr>
            <a:r>
              <a:rPr lang="fr-FR" sz="2000" dirty="0">
                <a:solidFill>
                  <a:schemeClr val="tx1"/>
                </a:solidFill>
                <a:latin typeface="Arial Black" pitchFamily="34" charset="0"/>
              </a:rPr>
              <a:t>gouvernement d'élèves pour discuter de certains problèmes dans l'école et pour amener des changements </a:t>
            </a:r>
          </a:p>
          <a:p>
            <a:pPr>
              <a:lnSpc>
                <a:spcPct val="80000"/>
              </a:lnSpc>
            </a:pPr>
            <a:r>
              <a:rPr lang="fr-FR" sz="2000" dirty="0">
                <a:solidFill>
                  <a:schemeClr val="tx1"/>
                </a:solidFill>
                <a:latin typeface="Arial Black" pitchFamily="34" charset="0"/>
              </a:rPr>
              <a:t>Prophètes, psychiatres, enseignants, managers (chefs d'entreprise), administrateurs d'école, auteurs de livres puissants savants et inventeurs </a:t>
            </a:r>
            <a:r>
              <a:rPr lang="fr-FR" sz="2000" dirty="0">
                <a:latin typeface="Arial Black"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smtClean="0">
                <a:latin typeface="+mn-lt"/>
              </a:rPr>
              <a:t>L’INTELLIGENCE NATURALISTE-ÉCOLOGISTE</a:t>
            </a:r>
            <a:br>
              <a:rPr lang="fr-FR" sz="2800" u="sng" dirty="0" smtClean="0">
                <a:latin typeface="+mn-lt"/>
              </a:rPr>
            </a:br>
            <a:endParaRPr lang="fr-FR" sz="2800" u="sng" dirty="0">
              <a:latin typeface="+mn-lt"/>
            </a:endParaRPr>
          </a:p>
        </p:txBody>
      </p:sp>
      <p:sp>
        <p:nvSpPr>
          <p:cNvPr id="3" name="Espace réservé du contenu 2"/>
          <p:cNvSpPr>
            <a:spLocks noGrp="1"/>
          </p:cNvSpPr>
          <p:nvPr>
            <p:ph sz="half" idx="1"/>
          </p:nvPr>
        </p:nvSpPr>
        <p:spPr/>
        <p:txBody>
          <a:bodyPr>
            <a:normAutofit fontScale="85000" lnSpcReduction="20000"/>
          </a:bodyPr>
          <a:lstStyle/>
          <a:p>
            <a:r>
              <a:rPr lang="fr-FR" dirty="0"/>
              <a:t>C</a:t>
            </a:r>
            <a:r>
              <a:rPr lang="fr-FR" dirty="0" smtClean="0"/>
              <a:t>lassement des objets</a:t>
            </a:r>
          </a:p>
          <a:p>
            <a:r>
              <a:rPr lang="fr-FR" dirty="0" smtClean="0"/>
              <a:t>Différenciation en catégories </a:t>
            </a:r>
          </a:p>
          <a:p>
            <a:r>
              <a:rPr lang="fr-FR" dirty="0"/>
              <a:t> S</a:t>
            </a:r>
            <a:r>
              <a:rPr lang="fr-FR" dirty="0" smtClean="0"/>
              <a:t>ensibilité </a:t>
            </a:r>
            <a:r>
              <a:rPr lang="fr-FR" dirty="0"/>
              <a:t>à ce qui est </a:t>
            </a:r>
            <a:r>
              <a:rPr lang="fr-FR" dirty="0" smtClean="0"/>
              <a:t>vivant</a:t>
            </a:r>
          </a:p>
          <a:p>
            <a:r>
              <a:rPr lang="fr-FR" dirty="0" smtClean="0"/>
              <a:t> compréhension de </a:t>
            </a:r>
            <a:r>
              <a:rPr lang="fr-FR" dirty="0"/>
              <a:t>l’environnement dans lequel l’homme évolue</a:t>
            </a:r>
            <a:r>
              <a:rPr lang="fr-FR" dirty="0" smtClean="0"/>
              <a:t>.</a:t>
            </a:r>
          </a:p>
          <a:p>
            <a:r>
              <a:rPr lang="fr-FR" dirty="0" smtClean="0"/>
              <a:t>Capacité </a:t>
            </a:r>
            <a:r>
              <a:rPr lang="fr-FR" dirty="0"/>
              <a:t>d’apprécier, de reconnaître et de classer la faune, la flore et le monde minéral. </a:t>
            </a:r>
            <a:endParaRPr lang="fr-FR" dirty="0" smtClean="0"/>
          </a:p>
          <a:p>
            <a:r>
              <a:rPr lang="fr-FR" dirty="0" smtClean="0"/>
              <a:t>Cette </a:t>
            </a:r>
            <a:r>
              <a:rPr lang="fr-FR" dirty="0"/>
              <a:t>capacité s’applique aussi, par extension, à l’univers culturel qu’il permet </a:t>
            </a:r>
            <a:r>
              <a:rPr lang="fr-FR" dirty="0" smtClean="0"/>
              <a:t>d’interpréter</a:t>
            </a:r>
            <a:endParaRPr lang="fr-FR" dirty="0"/>
          </a:p>
        </p:txBody>
      </p:sp>
      <p:sp>
        <p:nvSpPr>
          <p:cNvPr id="4" name="Espace réservé du contenu 3"/>
          <p:cNvSpPr>
            <a:spLocks noGrp="1"/>
          </p:cNvSpPr>
          <p:nvPr>
            <p:ph sz="half" idx="2"/>
          </p:nvPr>
        </p:nvSpPr>
        <p:spPr>
          <a:xfrm>
            <a:off x="5436096" y="1988840"/>
            <a:ext cx="3250704" cy="4434840"/>
          </a:xfrm>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endParaRPr lang="fr-FR" sz="2000" dirty="0" smtClean="0">
              <a:latin typeface="Arial Black" pitchFamily="34" charset="0"/>
            </a:endParaRPr>
          </a:p>
          <a:p>
            <a:r>
              <a:rPr lang="fr-FR" sz="2000" dirty="0" smtClean="0">
                <a:latin typeface="Arial Black" pitchFamily="34" charset="0"/>
              </a:rPr>
              <a:t>zoologistes</a:t>
            </a:r>
            <a:r>
              <a:rPr lang="fr-FR" sz="2000" dirty="0">
                <a:latin typeface="Arial Black" pitchFamily="34" charset="0"/>
              </a:rPr>
              <a:t>, </a:t>
            </a:r>
            <a:endParaRPr lang="fr-FR" sz="2000" dirty="0" smtClean="0">
              <a:latin typeface="Arial Black" pitchFamily="34" charset="0"/>
            </a:endParaRPr>
          </a:p>
          <a:p>
            <a:endParaRPr lang="fr-FR" sz="2000" dirty="0">
              <a:latin typeface="Arial Black" pitchFamily="34" charset="0"/>
            </a:endParaRPr>
          </a:p>
          <a:p>
            <a:r>
              <a:rPr lang="fr-FR" sz="2000" dirty="0" smtClean="0">
                <a:latin typeface="Arial Black" pitchFamily="34" charset="0"/>
              </a:rPr>
              <a:t>botanistes</a:t>
            </a:r>
            <a:r>
              <a:rPr lang="fr-FR" sz="2000" dirty="0">
                <a:latin typeface="Arial Black" pitchFamily="34" charset="0"/>
              </a:rPr>
              <a:t>, </a:t>
            </a:r>
            <a:endParaRPr lang="fr-FR" sz="2000" dirty="0" smtClean="0">
              <a:latin typeface="Arial Black" pitchFamily="34" charset="0"/>
            </a:endParaRPr>
          </a:p>
          <a:p>
            <a:endParaRPr lang="fr-FR" sz="2000" dirty="0">
              <a:latin typeface="Arial Black" pitchFamily="34" charset="0"/>
            </a:endParaRPr>
          </a:p>
          <a:p>
            <a:r>
              <a:rPr lang="fr-FR" sz="2000" dirty="0" smtClean="0">
                <a:latin typeface="Arial Black" pitchFamily="34" charset="0"/>
              </a:rPr>
              <a:t>archéologues</a:t>
            </a:r>
            <a:r>
              <a:rPr lang="fr-FR" sz="2000" dirty="0">
                <a:latin typeface="Arial Black" pitchFamily="34" charset="0"/>
              </a:rPr>
              <a:t> </a:t>
            </a:r>
            <a:endParaRPr lang="fr-FR" sz="2000" dirty="0" smtClean="0">
              <a:latin typeface="Arial Black" pitchFamily="34" charset="0"/>
            </a:endParaRPr>
          </a:p>
          <a:p>
            <a:endParaRPr lang="fr-FR" sz="2000" dirty="0">
              <a:latin typeface="Arial Black" pitchFamily="34" charset="0"/>
            </a:endParaRPr>
          </a:p>
          <a:p>
            <a:r>
              <a:rPr lang="fr-FR" sz="2000" dirty="0">
                <a:latin typeface="Arial Black" pitchFamily="34" charset="0"/>
              </a:rPr>
              <a:t>l</a:t>
            </a:r>
            <a:r>
              <a:rPr lang="fr-FR" sz="2000" dirty="0" smtClean="0">
                <a:latin typeface="Arial Black" pitchFamily="34" charset="0"/>
              </a:rPr>
              <a:t>ibraires </a:t>
            </a:r>
          </a:p>
          <a:p>
            <a:endParaRPr lang="fr-FR" sz="2000" dirty="0" smtClean="0">
              <a:latin typeface="Arial Black" pitchFamily="34" charset="0"/>
            </a:endParaRPr>
          </a:p>
          <a:p>
            <a:r>
              <a:rPr lang="fr-FR" sz="2000" dirty="0">
                <a:latin typeface="Arial Black" pitchFamily="34" charset="0"/>
              </a:rPr>
              <a:t>Cuisinier ??</a:t>
            </a:r>
          </a:p>
          <a:p>
            <a:endParaRPr lang="fr-FR" sz="2000" dirty="0">
              <a:latin typeface="Arial Black" pitchFamily="34" charset="0"/>
            </a:endParaRPr>
          </a:p>
          <a:p>
            <a:endParaRPr lang="fr-FR" sz="2000" dirty="0" smtClean="0">
              <a:latin typeface="Arial Black" pitchFamily="34" charset="0"/>
            </a:endParaRPr>
          </a:p>
          <a:p>
            <a:endParaRPr lang="fr-FR" sz="2000" dirty="0" smtClean="0">
              <a:latin typeface="Arial Black" pitchFamily="34" charset="0"/>
            </a:endParaRPr>
          </a:p>
          <a:p>
            <a:endParaRPr lang="fr-FR" sz="2000" dirty="0">
              <a:latin typeface="Arial Black" pitchFamily="34" charset="0"/>
            </a:endParaRPr>
          </a:p>
          <a:p>
            <a:endParaRPr lang="fr-FR" sz="2000" dirty="0">
              <a:latin typeface="Arial Black" pitchFamily="34" charset="0"/>
            </a:endParaRPr>
          </a:p>
        </p:txBody>
      </p:sp>
    </p:spTree>
    <p:extLst>
      <p:ext uri="{BB962C8B-B14F-4D97-AF65-F5344CB8AC3E}">
        <p14:creationId xmlns:p14="http://schemas.microsoft.com/office/powerpoint/2010/main" val="988598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smtClean="0">
                <a:latin typeface="+mn-lt"/>
              </a:rPr>
              <a:t>L’INTELLIGENCE  SPIRITUELLE</a:t>
            </a:r>
            <a:br>
              <a:rPr lang="fr-FR" sz="2800" u="sng" dirty="0" smtClean="0">
                <a:latin typeface="+mn-lt"/>
              </a:rPr>
            </a:br>
            <a:endParaRPr lang="fr-FR" sz="2800" u="sng" dirty="0">
              <a:latin typeface="+mn-lt"/>
            </a:endParaRPr>
          </a:p>
        </p:txBody>
      </p:sp>
      <p:sp>
        <p:nvSpPr>
          <p:cNvPr id="3" name="Espace réservé du contenu 2"/>
          <p:cNvSpPr>
            <a:spLocks noGrp="1"/>
          </p:cNvSpPr>
          <p:nvPr>
            <p:ph sz="half" idx="1"/>
          </p:nvPr>
        </p:nvSpPr>
        <p:spPr>
          <a:xfrm>
            <a:off x="467544" y="1844824"/>
            <a:ext cx="4038600" cy="4434840"/>
          </a:xfrm>
        </p:spPr>
        <p:txBody>
          <a:bodyPr>
            <a:normAutofit fontScale="92500" lnSpcReduction="20000"/>
          </a:bodyPr>
          <a:lstStyle/>
          <a:p>
            <a:r>
              <a:rPr lang="fr-FR" dirty="0"/>
              <a:t>A</a:t>
            </a:r>
            <a:r>
              <a:rPr lang="fr-FR" dirty="0" smtClean="0"/>
              <a:t>ptitude </a:t>
            </a:r>
            <a:r>
              <a:rPr lang="fr-FR" dirty="0"/>
              <a:t>à se questionner sur le sens et l’origine des </a:t>
            </a:r>
            <a:r>
              <a:rPr lang="fr-FR" dirty="0" smtClean="0"/>
              <a:t>choses.</a:t>
            </a:r>
          </a:p>
          <a:p>
            <a:r>
              <a:rPr lang="fr-FR" dirty="0" smtClean="0"/>
              <a:t>Capacité </a:t>
            </a:r>
            <a:r>
              <a:rPr lang="fr-FR" dirty="0"/>
              <a:t>à penser nos origines et notre destinée. </a:t>
            </a:r>
            <a:endParaRPr lang="fr-FR" dirty="0" smtClean="0"/>
          </a:p>
          <a:p>
            <a:r>
              <a:rPr lang="fr-FR" dirty="0" smtClean="0"/>
              <a:t>Aptitude </a:t>
            </a:r>
            <a:r>
              <a:rPr lang="fr-FR" dirty="0"/>
              <a:t>à se situer par rapport aux limites cosmiques </a:t>
            </a:r>
            <a:r>
              <a:rPr lang="fr-FR" dirty="0" smtClean="0"/>
              <a:t> : l'infiniment </a:t>
            </a:r>
            <a:r>
              <a:rPr lang="fr-FR" dirty="0"/>
              <a:t>grand et l'infiniment </a:t>
            </a:r>
            <a:r>
              <a:rPr lang="fr-FR" dirty="0" smtClean="0"/>
              <a:t>petit </a:t>
            </a:r>
          </a:p>
          <a:p>
            <a:r>
              <a:rPr lang="fr-FR" dirty="0" smtClean="0"/>
              <a:t>Aptitude édicter </a:t>
            </a:r>
            <a:r>
              <a:rPr lang="fr-FR" dirty="0"/>
              <a:t>des règles ou des comportements en rapport aux domaines de la vie.</a:t>
            </a:r>
          </a:p>
          <a:p>
            <a:endParaRPr lang="fr-FR" dirty="0"/>
          </a:p>
        </p:txBody>
      </p:sp>
      <p:sp>
        <p:nvSpPr>
          <p:cNvPr id="4" name="Espace réservé du contenu 3"/>
          <p:cNvSpPr>
            <a:spLocks noGrp="1"/>
          </p:cNvSpPr>
          <p:nvPr>
            <p:ph sz="half" idx="2"/>
          </p:nvPr>
        </p:nvSpPr>
        <p:spPr>
          <a:xfrm>
            <a:off x="5436096" y="1988840"/>
            <a:ext cx="3250704" cy="4434840"/>
          </a:xfrm>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fr-FR" sz="2000" dirty="0" smtClean="0">
                <a:latin typeface="Arial Black" pitchFamily="34" charset="0"/>
              </a:rPr>
              <a:t>Penseurs</a:t>
            </a:r>
          </a:p>
          <a:p>
            <a:r>
              <a:rPr lang="fr-FR" sz="2000" dirty="0" smtClean="0">
                <a:latin typeface="Arial Black" pitchFamily="34" charset="0"/>
              </a:rPr>
              <a:t>Philosophes</a:t>
            </a:r>
          </a:p>
          <a:p>
            <a:r>
              <a:rPr lang="fr-FR" sz="2000" dirty="0" smtClean="0">
                <a:latin typeface="Arial Black" pitchFamily="34" charset="0"/>
              </a:rPr>
              <a:t>Réformateurs</a:t>
            </a:r>
          </a:p>
          <a:p>
            <a:pPr marL="0" indent="0">
              <a:buNone/>
            </a:pPr>
            <a:r>
              <a:rPr lang="fr-FR" sz="2000" dirty="0" smtClean="0">
                <a:latin typeface="Arial Black" pitchFamily="34" charset="0"/>
              </a:rPr>
              <a:t>…..</a:t>
            </a:r>
            <a:endParaRPr lang="fr-FR" sz="2000" dirty="0">
              <a:latin typeface="Arial Black" pitchFamily="34" charset="0"/>
            </a:endParaRPr>
          </a:p>
          <a:p>
            <a:endParaRPr lang="fr-FR" sz="2000" dirty="0" smtClean="0">
              <a:latin typeface="Arial Black" pitchFamily="34" charset="0"/>
            </a:endParaRPr>
          </a:p>
          <a:p>
            <a:endParaRPr lang="fr-FR" sz="2000" dirty="0" smtClean="0">
              <a:latin typeface="Arial Black" pitchFamily="34" charset="0"/>
            </a:endParaRPr>
          </a:p>
          <a:p>
            <a:endParaRPr lang="fr-FR" sz="2000" dirty="0">
              <a:latin typeface="Arial Black" pitchFamily="34" charset="0"/>
            </a:endParaRPr>
          </a:p>
          <a:p>
            <a:endParaRPr lang="fr-FR" sz="2000" dirty="0">
              <a:latin typeface="Arial Black" pitchFamily="34" charset="0"/>
            </a:endParaRPr>
          </a:p>
        </p:txBody>
      </p:sp>
    </p:spTree>
    <p:extLst>
      <p:ext uri="{BB962C8B-B14F-4D97-AF65-F5344CB8AC3E}">
        <p14:creationId xmlns:p14="http://schemas.microsoft.com/office/powerpoint/2010/main" val="76978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smtClean="0">
                <a:latin typeface="+mn-lt"/>
              </a:rPr>
              <a:t>L’INTELLIGENCE  ÉMOTIONNELLE</a:t>
            </a:r>
            <a:br>
              <a:rPr lang="fr-FR" sz="2800" u="sng" dirty="0" smtClean="0">
                <a:latin typeface="+mn-lt"/>
              </a:rPr>
            </a:br>
            <a:endParaRPr lang="fr-FR" sz="2800" u="sng" dirty="0">
              <a:latin typeface="+mn-lt"/>
            </a:endParaRPr>
          </a:p>
        </p:txBody>
      </p:sp>
      <p:sp>
        <p:nvSpPr>
          <p:cNvPr id="3" name="Espace réservé du contenu 2"/>
          <p:cNvSpPr>
            <a:spLocks noGrp="1"/>
          </p:cNvSpPr>
          <p:nvPr>
            <p:ph sz="half" idx="1"/>
          </p:nvPr>
        </p:nvSpPr>
        <p:spPr>
          <a:xfrm>
            <a:off x="467544" y="1844824"/>
            <a:ext cx="4038600" cy="4434840"/>
          </a:xfrm>
        </p:spPr>
        <p:txBody>
          <a:bodyPr>
            <a:normAutofit/>
          </a:bodyPr>
          <a:lstStyle/>
          <a:p>
            <a:r>
              <a:rPr lang="fr-FR" dirty="0" smtClean="0"/>
              <a:t>habileté </a:t>
            </a:r>
            <a:r>
              <a:rPr lang="fr-FR" dirty="0"/>
              <a:t>à percevoir et à exprimer les émotions, à les intégrer pour faciliter la pensée, à comprendre et à raisonner avec les émotions, ainsi qu’à réguler les émotions chez soi et chez les autres</a:t>
            </a:r>
          </a:p>
        </p:txBody>
      </p:sp>
      <p:sp>
        <p:nvSpPr>
          <p:cNvPr id="4" name="Espace réservé du contenu 3"/>
          <p:cNvSpPr>
            <a:spLocks noGrp="1"/>
          </p:cNvSpPr>
          <p:nvPr>
            <p:ph sz="half" idx="2"/>
          </p:nvPr>
        </p:nvSpPr>
        <p:spPr>
          <a:xfrm>
            <a:off x="5436096" y="1988840"/>
            <a:ext cx="3250704" cy="4176464"/>
          </a:xfrm>
          <a:ln/>
        </p:spPr>
        <p:style>
          <a:lnRef idx="2">
            <a:schemeClr val="accent1"/>
          </a:lnRef>
          <a:fillRef idx="1">
            <a:schemeClr val="lt1"/>
          </a:fillRef>
          <a:effectRef idx="0">
            <a:schemeClr val="accent1"/>
          </a:effectRef>
          <a:fontRef idx="minor">
            <a:schemeClr val="dk1"/>
          </a:fontRef>
        </p:style>
        <p:txBody>
          <a:bodyPr>
            <a:normAutofit/>
          </a:bodyPr>
          <a:lstStyle/>
          <a:p>
            <a:r>
              <a:rPr lang="fr-FR" sz="2000" dirty="0" smtClean="0">
                <a:latin typeface="Arial Black" pitchFamily="34" charset="0"/>
              </a:rPr>
              <a:t>Tous </a:t>
            </a:r>
            <a:r>
              <a:rPr lang="fr-FR" sz="2000" dirty="0">
                <a:latin typeface="Arial Black" pitchFamily="34" charset="0"/>
              </a:rPr>
              <a:t>les </a:t>
            </a:r>
            <a:r>
              <a:rPr lang="fr-FR" sz="2000" dirty="0" smtClean="0">
                <a:latin typeface="Arial Black" pitchFamily="34" charset="0"/>
              </a:rPr>
              <a:t>« emplois » où l’empathie joue un rôle important,</a:t>
            </a:r>
          </a:p>
          <a:p>
            <a:endParaRPr lang="fr-FR" sz="2000" dirty="0">
              <a:latin typeface="Arial Black" pitchFamily="34" charset="0"/>
            </a:endParaRPr>
          </a:p>
          <a:p>
            <a:r>
              <a:rPr lang="fr-FR" sz="2000" dirty="0" smtClean="0">
                <a:latin typeface="Arial Black" pitchFamily="34" charset="0"/>
              </a:rPr>
              <a:t>Cuisinier ??</a:t>
            </a:r>
          </a:p>
          <a:p>
            <a:endParaRPr lang="fr-FR" sz="2000" dirty="0">
              <a:latin typeface="Arial Black" pitchFamily="34" charset="0"/>
            </a:endParaRPr>
          </a:p>
          <a:p>
            <a:endParaRPr lang="fr-FR" sz="2000" dirty="0" smtClean="0">
              <a:latin typeface="Arial Black" pitchFamily="34" charset="0"/>
            </a:endParaRPr>
          </a:p>
          <a:p>
            <a:endParaRPr lang="fr-FR" sz="2000" dirty="0">
              <a:latin typeface="Arial Black" pitchFamily="34" charset="0"/>
            </a:endParaRPr>
          </a:p>
          <a:p>
            <a:endParaRPr lang="fr-FR" sz="2000" dirty="0" smtClean="0">
              <a:latin typeface="Arial Black" pitchFamily="34" charset="0"/>
            </a:endParaRPr>
          </a:p>
          <a:p>
            <a:endParaRPr lang="fr-FR" sz="2000" dirty="0">
              <a:latin typeface="Arial Black" pitchFamily="34" charset="0"/>
            </a:endParaRPr>
          </a:p>
          <a:p>
            <a:endParaRPr lang="fr-FR" sz="2000" dirty="0" smtClean="0">
              <a:latin typeface="Arial Black" pitchFamily="34" charset="0"/>
            </a:endParaRPr>
          </a:p>
          <a:p>
            <a:endParaRPr lang="fr-FR" sz="2000" dirty="0" smtClean="0">
              <a:latin typeface="Arial Black" pitchFamily="34" charset="0"/>
            </a:endParaRPr>
          </a:p>
          <a:p>
            <a:endParaRPr lang="fr-FR" sz="2000" dirty="0">
              <a:latin typeface="Arial Black" pitchFamily="34" charset="0"/>
            </a:endParaRPr>
          </a:p>
          <a:p>
            <a:endParaRPr lang="fr-FR" sz="2000" dirty="0">
              <a:latin typeface="Arial Black" pitchFamily="34" charset="0"/>
            </a:endParaRPr>
          </a:p>
        </p:txBody>
      </p:sp>
    </p:spTree>
    <p:extLst>
      <p:ext uri="{BB962C8B-B14F-4D97-AF65-F5344CB8AC3E}">
        <p14:creationId xmlns:p14="http://schemas.microsoft.com/office/powerpoint/2010/main" val="647315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088"/>
            <a:ext cx="8229600" cy="780696"/>
          </a:xfrm>
        </p:spPr>
        <p:txBody>
          <a:bodyPr>
            <a:normAutofit/>
          </a:bodyPr>
          <a:lstStyle/>
          <a:p>
            <a:r>
              <a:rPr lang="fr-FR" sz="4000" dirty="0">
                <a:latin typeface="+mn-lt"/>
              </a:rPr>
              <a:t>Plan</a:t>
            </a:r>
          </a:p>
        </p:txBody>
      </p:sp>
      <p:sp>
        <p:nvSpPr>
          <p:cNvPr id="11267" name="Rectangle 3"/>
          <p:cNvSpPr>
            <a:spLocks noGrp="1" noChangeArrowheads="1"/>
          </p:cNvSpPr>
          <p:nvPr>
            <p:ph idx="1"/>
          </p:nvPr>
        </p:nvSpPr>
        <p:spPr>
          <a:xfrm>
            <a:off x="539552" y="1628800"/>
            <a:ext cx="8229600" cy="4968552"/>
          </a:xfrm>
        </p:spPr>
        <p:txBody>
          <a:bodyPr>
            <a:noAutofit/>
          </a:bodyPr>
          <a:lstStyle/>
          <a:p>
            <a:pPr algn="ctr">
              <a:lnSpc>
                <a:spcPct val="80000"/>
              </a:lnSpc>
            </a:pPr>
            <a:endParaRPr lang="fr-FR" sz="2400" u="sng" dirty="0"/>
          </a:p>
          <a:p>
            <a:pPr>
              <a:lnSpc>
                <a:spcPct val="80000"/>
              </a:lnSpc>
            </a:pPr>
            <a:r>
              <a:rPr lang="fr-FR" sz="2400" dirty="0" smtClean="0"/>
              <a:t>Introduction </a:t>
            </a:r>
            <a:endParaRPr lang="fr-FR" sz="2400" dirty="0"/>
          </a:p>
          <a:p>
            <a:pPr>
              <a:lnSpc>
                <a:spcPct val="80000"/>
              </a:lnSpc>
            </a:pPr>
            <a:endParaRPr lang="fr-FR" sz="2400" dirty="0"/>
          </a:p>
          <a:p>
            <a:pPr>
              <a:lnSpc>
                <a:spcPct val="80000"/>
              </a:lnSpc>
            </a:pPr>
            <a:r>
              <a:rPr lang="fr-FR" sz="2400" dirty="0"/>
              <a:t>Essai de définition de l’intelligence</a:t>
            </a:r>
          </a:p>
          <a:p>
            <a:pPr marL="0" indent="0">
              <a:lnSpc>
                <a:spcPct val="80000"/>
              </a:lnSpc>
              <a:buNone/>
            </a:pPr>
            <a:r>
              <a:rPr lang="fr-FR" sz="2400" dirty="0" smtClean="0"/>
              <a:t>(</a:t>
            </a:r>
            <a:r>
              <a:rPr lang="fr-FR" sz="2400" dirty="0"/>
              <a:t>dictionnaire Petit Robert / dictionnaire biblique Emmaüs)</a:t>
            </a:r>
          </a:p>
          <a:p>
            <a:pPr>
              <a:lnSpc>
                <a:spcPct val="80000"/>
              </a:lnSpc>
            </a:pPr>
            <a:r>
              <a:rPr lang="fr-FR" sz="2400" dirty="0"/>
              <a:t>Les différents types </a:t>
            </a:r>
            <a:r>
              <a:rPr lang="fr-FR" sz="2400" dirty="0" smtClean="0"/>
              <a:t>d’intelligences, notamment </a:t>
            </a:r>
            <a:endParaRPr lang="fr-FR" sz="2400" dirty="0"/>
          </a:p>
          <a:p>
            <a:pPr marL="0" indent="0">
              <a:lnSpc>
                <a:spcPct val="80000"/>
              </a:lnSpc>
              <a:buNone/>
            </a:pPr>
            <a:r>
              <a:rPr lang="fr-FR" sz="2400" i="1" dirty="0" smtClean="0"/>
              <a:t>Les </a:t>
            </a:r>
            <a:r>
              <a:rPr lang="fr-FR" sz="2400" i="1" dirty="0"/>
              <a:t>Intelligences Multiples</a:t>
            </a:r>
            <a:r>
              <a:rPr lang="fr-FR" sz="2400" dirty="0"/>
              <a:t> de Howard Gardner édité chez 	</a:t>
            </a:r>
            <a:r>
              <a:rPr lang="fr-FR" sz="2400" dirty="0" smtClean="0"/>
              <a:t>Retz</a:t>
            </a:r>
            <a:endParaRPr lang="fr-FR" sz="2400" dirty="0"/>
          </a:p>
          <a:p>
            <a:pPr>
              <a:lnSpc>
                <a:spcPct val="80000"/>
              </a:lnSpc>
            </a:pPr>
            <a:r>
              <a:rPr lang="fr-FR" sz="2400" dirty="0"/>
              <a:t>Implications professionnelles des intelligences </a:t>
            </a:r>
            <a:r>
              <a:rPr lang="fr-FR" sz="2400" dirty="0" smtClean="0"/>
              <a:t>multiples</a:t>
            </a:r>
          </a:p>
          <a:p>
            <a:pPr>
              <a:lnSpc>
                <a:spcPct val="80000"/>
              </a:lnSpc>
            </a:pPr>
            <a:r>
              <a:rPr lang="fr-FR" sz="2400" dirty="0" smtClean="0"/>
              <a:t>Dans la Bible</a:t>
            </a:r>
          </a:p>
          <a:p>
            <a:pPr>
              <a:lnSpc>
                <a:spcPct val="80000"/>
              </a:lnSpc>
            </a:pPr>
            <a:r>
              <a:rPr lang="fr-FR" sz="2400" dirty="0" smtClean="0"/>
              <a:t>Pour Nous</a:t>
            </a:r>
            <a:endParaRPr lang="fr-FR" sz="2400" dirty="0"/>
          </a:p>
          <a:p>
            <a:pPr>
              <a:lnSpc>
                <a:spcPct val="80000"/>
              </a:lnSpc>
            </a:pPr>
            <a:r>
              <a:rPr lang="fr-FR" sz="2400" dirty="0" smtClean="0"/>
              <a:t>Conclusion </a:t>
            </a:r>
            <a:r>
              <a:rPr lang="fr-FR" sz="2400" dirty="0"/>
              <a:t>- prière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764704"/>
            <a:ext cx="8229600" cy="1143000"/>
          </a:xfrm>
        </p:spPr>
        <p:txBody>
          <a:bodyPr>
            <a:normAutofit/>
          </a:bodyPr>
          <a:lstStyle/>
          <a:p>
            <a:r>
              <a:rPr lang="fr-FR" sz="2800" u="sng" dirty="0" smtClean="0">
                <a:solidFill>
                  <a:srgbClr val="04617B"/>
                </a:solidFill>
                <a:latin typeface="Constantia"/>
              </a:rPr>
              <a:t>Ensemble      L’INTELLIGENCE  « COLLECTIVE »</a:t>
            </a:r>
            <a:br>
              <a:rPr lang="fr-FR" sz="2800" u="sng" dirty="0" smtClean="0">
                <a:solidFill>
                  <a:srgbClr val="04617B"/>
                </a:solidFill>
                <a:latin typeface="Constantia"/>
              </a:rPr>
            </a:br>
            <a:endParaRPr lang="fr-FR" sz="2800" u="sng" dirty="0">
              <a:latin typeface="+mn-lt"/>
            </a:endParaRPr>
          </a:p>
        </p:txBody>
      </p:sp>
      <p:sp>
        <p:nvSpPr>
          <p:cNvPr id="3" name="Espace réservé du contenu 2"/>
          <p:cNvSpPr>
            <a:spLocks noGrp="1"/>
          </p:cNvSpPr>
          <p:nvPr>
            <p:ph sz="half" idx="1"/>
          </p:nvPr>
        </p:nvSpPr>
        <p:spPr/>
        <p:txBody>
          <a:bodyPr>
            <a:normAutofit fontScale="92500" lnSpcReduction="20000"/>
          </a:bodyPr>
          <a:lstStyle/>
          <a:p>
            <a:r>
              <a:rPr lang="fr-FR" dirty="0"/>
              <a:t>L'intelligence collective désigne les capacités cognitives d'une communauté résultant des interactions multiples entre ses </a:t>
            </a:r>
            <a:r>
              <a:rPr lang="fr-FR" dirty="0" smtClean="0"/>
              <a:t>membres,</a:t>
            </a:r>
          </a:p>
          <a:p>
            <a:r>
              <a:rPr lang="fr-FR" dirty="0" smtClean="0"/>
              <a:t>Des éléments aux comportements simples </a:t>
            </a:r>
            <a:r>
              <a:rPr lang="fr-FR" dirty="0"/>
              <a:t>peuvent ainsi accomplir des tâches apparemment très complexes grâce à un mécanisme fondamental appelé </a:t>
            </a:r>
            <a:r>
              <a:rPr lang="fr-FR" dirty="0" smtClean="0"/>
              <a:t>synergie,</a:t>
            </a:r>
            <a:endParaRPr lang="fr-FR" dirty="0"/>
          </a:p>
        </p:txBody>
      </p:sp>
      <p:sp>
        <p:nvSpPr>
          <p:cNvPr id="4" name="Espace réservé du contenu 3"/>
          <p:cNvSpPr>
            <a:spLocks noGrp="1"/>
          </p:cNvSpPr>
          <p:nvPr>
            <p:ph sz="half" idx="2"/>
          </p:nvPr>
        </p:nvSpPr>
        <p:spPr/>
        <p:txBody>
          <a:bodyPr>
            <a:normAutofit fontScale="92500" lnSpcReduction="20000"/>
          </a:bodyPr>
          <a:lstStyle/>
          <a:p>
            <a:r>
              <a:rPr lang="fr-FR" dirty="0" smtClean="0"/>
              <a:t>Groupe musicaux</a:t>
            </a:r>
          </a:p>
          <a:p>
            <a:r>
              <a:rPr lang="fr-FR" dirty="0" smtClean="0"/>
              <a:t>Groupe de danse</a:t>
            </a:r>
          </a:p>
          <a:p>
            <a:r>
              <a:rPr lang="fr-FR" dirty="0"/>
              <a:t>E</a:t>
            </a:r>
            <a:r>
              <a:rPr lang="fr-FR" dirty="0" smtClean="0"/>
              <a:t>quipe sportive</a:t>
            </a:r>
          </a:p>
          <a:p>
            <a:r>
              <a:rPr lang="fr-FR" dirty="0" smtClean="0"/>
              <a:t>Armée</a:t>
            </a:r>
          </a:p>
          <a:p>
            <a:r>
              <a:rPr lang="fr-FR" dirty="0" smtClean="0"/>
              <a:t>L’Eglise</a:t>
            </a:r>
          </a:p>
          <a:p>
            <a:r>
              <a:rPr lang="fr-FR" dirty="0" smtClean="0"/>
              <a:t>La société</a:t>
            </a:r>
          </a:p>
          <a:p>
            <a:r>
              <a:rPr lang="fr-FR" dirty="0" smtClean="0"/>
              <a:t>La Nation</a:t>
            </a:r>
            <a:endParaRPr lang="fr-FR" dirty="0"/>
          </a:p>
        </p:txBody>
      </p:sp>
    </p:spTree>
    <p:extLst>
      <p:ext uri="{BB962C8B-B14F-4D97-AF65-F5344CB8AC3E}">
        <p14:creationId xmlns:p14="http://schemas.microsoft.com/office/powerpoint/2010/main" val="239915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376"/>
            <a:ext cx="9252852" cy="568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74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Pause……… </a:t>
            </a:r>
            <a:r>
              <a:rPr lang="fr-FR" dirty="0" err="1" smtClean="0"/>
              <a:t>Sélah</a:t>
            </a:r>
            <a:endParaRPr lang="fr-FR" dirty="0"/>
          </a:p>
        </p:txBody>
      </p:sp>
      <p:sp>
        <p:nvSpPr>
          <p:cNvPr id="3" name="Espace réservé du contenu 2"/>
          <p:cNvSpPr>
            <a:spLocks noGrp="1"/>
          </p:cNvSpPr>
          <p:nvPr>
            <p:ph sz="half" idx="1"/>
          </p:nvPr>
        </p:nvSpPr>
        <p:spPr/>
        <p:txBody>
          <a:bodyPr>
            <a:normAutofit fontScale="92500" lnSpcReduction="10000"/>
          </a:bodyPr>
          <a:lstStyle/>
          <a:p>
            <a:pPr algn="ctr"/>
            <a:endParaRPr lang="fr-FR" dirty="0" smtClean="0"/>
          </a:p>
          <a:p>
            <a:pPr algn="ctr"/>
            <a:endParaRPr lang="fr-FR" dirty="0"/>
          </a:p>
          <a:p>
            <a:pPr algn="ctr"/>
            <a:r>
              <a:rPr lang="fr-FR" sz="3200" dirty="0" smtClean="0"/>
              <a:t>L’intelligence</a:t>
            </a:r>
          </a:p>
          <a:p>
            <a:pPr marL="0" indent="0" algn="ctr">
              <a:buNone/>
            </a:pPr>
            <a:r>
              <a:rPr lang="fr-FR" sz="3200" dirty="0" smtClean="0"/>
              <a:t> de </a:t>
            </a:r>
          </a:p>
          <a:p>
            <a:pPr marL="0" indent="0" algn="ctr">
              <a:buNone/>
            </a:pPr>
            <a:r>
              <a:rPr lang="fr-FR" sz="4000" dirty="0" smtClean="0"/>
              <a:t>« La sieste »</a:t>
            </a:r>
            <a:endParaRPr lang="fr-FR" sz="4000" dirty="0"/>
          </a:p>
        </p:txBody>
      </p:sp>
      <p:sp>
        <p:nvSpPr>
          <p:cNvPr id="4" name="Espace réservé du contenu 3"/>
          <p:cNvSpPr>
            <a:spLocks noGrp="1"/>
          </p:cNvSpPr>
          <p:nvPr>
            <p:ph sz="half" idx="2"/>
          </p:nvPr>
        </p:nvSpPr>
        <p:spPr/>
        <p:txBody>
          <a:bodyPr>
            <a:normAutofit fontScale="92500" lnSpcReduction="10000"/>
          </a:bodyPr>
          <a:lstStyle/>
          <a:p>
            <a:pPr marL="0" indent="0">
              <a:buNone/>
            </a:pPr>
            <a:endParaRPr lang="fr-FR" dirty="0" smtClean="0"/>
          </a:p>
          <a:p>
            <a:pPr algn="ctr"/>
            <a:r>
              <a:rPr lang="fr-FR" sz="2800" dirty="0" smtClean="0"/>
              <a:t>On dort dessus…</a:t>
            </a:r>
          </a:p>
          <a:p>
            <a:pPr algn="ctr"/>
            <a:r>
              <a:rPr lang="fr-FR" sz="2800" dirty="0" smtClean="0"/>
              <a:t>La nuit porte conseil ….</a:t>
            </a:r>
          </a:p>
          <a:p>
            <a:pPr algn="ctr"/>
            <a:endParaRPr lang="fr-FR" sz="2800" dirty="0"/>
          </a:p>
          <a:p>
            <a:pPr algn="ctr"/>
            <a:r>
              <a:rPr lang="fr-FR" sz="2800" dirty="0" smtClean="0"/>
              <a:t>Rêve</a:t>
            </a:r>
          </a:p>
          <a:p>
            <a:pPr algn="ctr"/>
            <a:r>
              <a:rPr lang="fr-FR" sz="2800" dirty="0" smtClean="0"/>
              <a:t>Travail « indépendant » du cerveau </a:t>
            </a:r>
          </a:p>
          <a:p>
            <a:pPr algn="ctr"/>
            <a:r>
              <a:rPr lang="fr-FR" sz="2800" dirty="0" smtClean="0"/>
              <a:t>&gt; révélation, compréhension , solution</a:t>
            </a:r>
            <a:endParaRPr lang="fr-FR" sz="2800" dirty="0"/>
          </a:p>
        </p:txBody>
      </p:sp>
    </p:spTree>
    <p:extLst>
      <p:ext uri="{BB962C8B-B14F-4D97-AF65-F5344CB8AC3E}">
        <p14:creationId xmlns:p14="http://schemas.microsoft.com/office/powerpoint/2010/main" val="210177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Chaque point émergent peut avoir son « revers »</a:t>
            </a:r>
            <a:endParaRPr lang="fr-FR" dirty="0"/>
          </a:p>
        </p:txBody>
      </p:sp>
      <p:sp>
        <p:nvSpPr>
          <p:cNvPr id="3" name="Espace réservé du contenu 2"/>
          <p:cNvSpPr>
            <a:spLocks noGrp="1"/>
          </p:cNvSpPr>
          <p:nvPr>
            <p:ph sz="half" idx="1"/>
          </p:nvPr>
        </p:nvSpPr>
        <p:spPr/>
        <p:txBody>
          <a:bodyPr/>
          <a:lstStyle/>
          <a:p>
            <a:endParaRPr lang="fr-FR" dirty="0" smtClean="0"/>
          </a:p>
          <a:p>
            <a:r>
              <a:rPr lang="fr-FR" dirty="0" smtClean="0"/>
              <a:t>Exemple quelqu’un de très fort dans les émotions,,,,</a:t>
            </a:r>
            <a:endParaRPr lang="fr-FR" dirty="0"/>
          </a:p>
        </p:txBody>
      </p:sp>
      <p:sp>
        <p:nvSpPr>
          <p:cNvPr id="4" name="Espace réservé du contenu 3"/>
          <p:cNvSpPr>
            <a:spLocks noGrp="1"/>
          </p:cNvSpPr>
          <p:nvPr>
            <p:ph sz="half" idx="2"/>
          </p:nvPr>
        </p:nvSpPr>
        <p:spPr/>
        <p:txBody>
          <a:bodyPr/>
          <a:lstStyle/>
          <a:p>
            <a:endParaRPr lang="fr-FR" dirty="0" smtClean="0"/>
          </a:p>
          <a:p>
            <a:endParaRPr lang="fr-FR" dirty="0"/>
          </a:p>
          <a:p>
            <a:endParaRPr lang="fr-FR" dirty="0" smtClean="0"/>
          </a:p>
          <a:p>
            <a:r>
              <a:rPr lang="fr-FR" dirty="0" smtClean="0"/>
              <a:t>Peut être «  conduite » par elles,,,,,,,</a:t>
            </a:r>
            <a:endParaRPr lang="fr-FR" dirty="0"/>
          </a:p>
        </p:txBody>
      </p:sp>
    </p:spTree>
    <p:extLst>
      <p:ext uri="{BB962C8B-B14F-4D97-AF65-F5344CB8AC3E}">
        <p14:creationId xmlns:p14="http://schemas.microsoft.com/office/powerpoint/2010/main" val="113698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508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04088"/>
            <a:ext cx="8229600" cy="636680"/>
          </a:xfrm>
        </p:spPr>
        <p:txBody>
          <a:bodyPr>
            <a:normAutofit/>
          </a:bodyPr>
          <a:lstStyle/>
          <a:p>
            <a:r>
              <a:rPr lang="fr-FR" sz="3600" dirty="0" smtClean="0">
                <a:latin typeface="+mn-lt"/>
              </a:rPr>
              <a:t>Quelques versets Bibliques</a:t>
            </a:r>
            <a:r>
              <a:rPr lang="fr-FR" sz="3600" dirty="0">
                <a:latin typeface="+mn-lt"/>
              </a:rPr>
              <a:t>….</a:t>
            </a:r>
          </a:p>
        </p:txBody>
      </p:sp>
      <p:sp>
        <p:nvSpPr>
          <p:cNvPr id="20483" name="Rectangle 3"/>
          <p:cNvSpPr>
            <a:spLocks noGrp="1" noChangeArrowheads="1"/>
          </p:cNvSpPr>
          <p:nvPr>
            <p:ph idx="1"/>
          </p:nvPr>
        </p:nvSpPr>
        <p:spPr>
          <a:xfrm>
            <a:off x="457200" y="1700808"/>
            <a:ext cx="8229600" cy="4623792"/>
          </a:xfrm>
        </p:spPr>
        <p:txBody>
          <a:bodyPr>
            <a:normAutofit/>
          </a:bodyPr>
          <a:lstStyle/>
          <a:p>
            <a:pPr>
              <a:lnSpc>
                <a:spcPct val="80000"/>
              </a:lnSpc>
            </a:pPr>
            <a:r>
              <a:rPr lang="fr-FR" sz="2400" dirty="0"/>
              <a:t>2 L'Esprit de l'Éternel reposera sur lui: </a:t>
            </a:r>
            <a:r>
              <a:rPr lang="fr-FR" sz="2400" b="1" dirty="0"/>
              <a:t>Esprit de sagesse et d'intelligence, Esprit de conseil et de force, Esprit de connaissance et de crainte de l'Éternel</a:t>
            </a:r>
            <a:r>
              <a:rPr lang="fr-FR" sz="2400" dirty="0"/>
              <a:t>. (Esaïe 11:2, LSG).</a:t>
            </a:r>
          </a:p>
          <a:p>
            <a:pPr>
              <a:lnSpc>
                <a:spcPct val="80000"/>
              </a:lnSpc>
            </a:pPr>
            <a:r>
              <a:rPr lang="fr-FR" sz="2400" dirty="0"/>
              <a:t>9 Car voici, pour ce qui est de la pierre que j'ai placée devant Josué, il y a </a:t>
            </a:r>
            <a:r>
              <a:rPr lang="fr-FR" sz="2400" b="1" dirty="0"/>
              <a:t>sept yeux</a:t>
            </a:r>
            <a:r>
              <a:rPr lang="fr-FR" sz="2400" dirty="0"/>
              <a:t> sur cette seule pierre; voici, je graverai moi-même ce qui doit y être gravé, dit l'Éternel des armées; et j'enlèverai l'iniquité de ce pays, en un jour. (Zacharie 3:9, LSG</a:t>
            </a:r>
            <a:r>
              <a:rPr lang="fr-FR" sz="2400" dirty="0" smtClean="0"/>
              <a:t>).</a:t>
            </a:r>
          </a:p>
          <a:p>
            <a:pPr>
              <a:lnSpc>
                <a:spcPct val="80000"/>
              </a:lnSpc>
            </a:pPr>
            <a:r>
              <a:rPr lang="fr-FR" sz="2400" dirty="0"/>
              <a:t>4 Jean aux sept Églises qui sont en Asie: que la grâce et la paix vous soient données de la part de celui qui est, qui était, et qui vient, et de la part des </a:t>
            </a:r>
            <a:r>
              <a:rPr lang="fr-FR" sz="2400" b="1" dirty="0"/>
              <a:t>sept esprits</a:t>
            </a:r>
            <a:r>
              <a:rPr lang="fr-FR" sz="2400" dirty="0"/>
              <a:t> qui sont devant son trône, (Apocalypse 1:4, LSG).</a:t>
            </a:r>
          </a:p>
          <a:p>
            <a:pPr>
              <a:lnSpc>
                <a:spcPct val="80000"/>
              </a:lnSpc>
            </a:pP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04088"/>
            <a:ext cx="8229600" cy="708688"/>
          </a:xfrm>
        </p:spPr>
        <p:txBody>
          <a:bodyPr>
            <a:normAutofit/>
          </a:bodyPr>
          <a:lstStyle/>
          <a:p>
            <a:r>
              <a:rPr lang="fr-FR" sz="3600" dirty="0" smtClean="0">
                <a:latin typeface="+mn-lt"/>
              </a:rPr>
              <a:t>Quelques versets suites….</a:t>
            </a:r>
            <a:endParaRPr lang="fr-FR" sz="3600" dirty="0">
              <a:latin typeface="+mn-lt"/>
            </a:endParaRPr>
          </a:p>
        </p:txBody>
      </p:sp>
      <p:sp>
        <p:nvSpPr>
          <p:cNvPr id="20483" name="Rectangle 3"/>
          <p:cNvSpPr>
            <a:spLocks noGrp="1" noChangeArrowheads="1"/>
          </p:cNvSpPr>
          <p:nvPr>
            <p:ph idx="1"/>
          </p:nvPr>
        </p:nvSpPr>
        <p:spPr>
          <a:xfrm>
            <a:off x="467544" y="1556792"/>
            <a:ext cx="8229600" cy="5040560"/>
          </a:xfrm>
        </p:spPr>
        <p:txBody>
          <a:bodyPr>
            <a:normAutofit/>
          </a:bodyPr>
          <a:lstStyle/>
          <a:p>
            <a:pPr>
              <a:lnSpc>
                <a:spcPct val="80000"/>
              </a:lnSpc>
            </a:pPr>
            <a:r>
              <a:rPr lang="fr-FR" sz="2400" dirty="0" smtClean="0"/>
              <a:t>1 </a:t>
            </a:r>
            <a:r>
              <a:rPr lang="fr-FR" sz="2400" dirty="0"/>
              <a:t>Écris à l'ange de l'Église de Sardes: Voici ce que dit celui qui a </a:t>
            </a:r>
            <a:r>
              <a:rPr lang="fr-FR" sz="2400" b="1" dirty="0"/>
              <a:t>les sept esprits de Dieu et les sept étoiles</a:t>
            </a:r>
            <a:r>
              <a:rPr lang="fr-FR" sz="2400" dirty="0"/>
              <a:t>: Je connais tes </a:t>
            </a:r>
            <a:r>
              <a:rPr lang="fr-FR" sz="2400" dirty="0" smtClean="0"/>
              <a:t>œuvres. </a:t>
            </a:r>
            <a:r>
              <a:rPr lang="fr-FR" sz="2400" dirty="0"/>
              <a:t>Je sais que tu passes pour être vivant, et tu es mort. (Apocalypse 3:1, LSG).</a:t>
            </a:r>
          </a:p>
          <a:p>
            <a:pPr>
              <a:lnSpc>
                <a:spcPct val="80000"/>
              </a:lnSpc>
            </a:pPr>
            <a:r>
              <a:rPr lang="fr-FR" sz="2400" dirty="0"/>
              <a:t>5 Du trône sortent des éclairs, des voix et des tonnerres. Devant le trône brûlent </a:t>
            </a:r>
            <a:r>
              <a:rPr lang="fr-FR" sz="2400" b="1" dirty="0"/>
              <a:t>sept lampes</a:t>
            </a:r>
            <a:r>
              <a:rPr lang="fr-FR" sz="2400" dirty="0"/>
              <a:t> ardentes, qui sont les </a:t>
            </a:r>
            <a:r>
              <a:rPr lang="fr-FR" sz="2400" b="1" dirty="0"/>
              <a:t>sept esprits</a:t>
            </a:r>
            <a:r>
              <a:rPr lang="fr-FR" sz="2400" dirty="0"/>
              <a:t> de Dieu. (Apocalypse 4:5, LSG).</a:t>
            </a:r>
          </a:p>
          <a:p>
            <a:pPr>
              <a:lnSpc>
                <a:spcPct val="80000"/>
              </a:lnSpc>
            </a:pPr>
            <a:r>
              <a:rPr lang="fr-FR" sz="2400" dirty="0"/>
              <a:t>6 Et je vis, au milieu du trône et des quatre êtres vivants et au milieu des vieillards, un agneau qui était là comme immolé. Il avait </a:t>
            </a:r>
            <a:r>
              <a:rPr lang="fr-FR" sz="2400" b="1" dirty="0"/>
              <a:t>sept cornes et sept yeux, qui sont les sept esprits de Dieu</a:t>
            </a:r>
            <a:r>
              <a:rPr lang="fr-FR" sz="2400" dirty="0"/>
              <a:t> envoyés par toute la terre. (Apocalypse 5:6, LSG).</a:t>
            </a:r>
          </a:p>
        </p:txBody>
      </p:sp>
    </p:spTree>
    <p:extLst>
      <p:ext uri="{BB962C8B-B14F-4D97-AF65-F5344CB8AC3E}">
        <p14:creationId xmlns:p14="http://schemas.microsoft.com/office/powerpoint/2010/main" val="3624366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224136"/>
          </a:xfrm>
        </p:spPr>
        <p:txBody>
          <a:bodyPr>
            <a:normAutofit/>
          </a:bodyPr>
          <a:lstStyle/>
          <a:p>
            <a:r>
              <a:rPr lang="fr-FR" sz="3600" dirty="0">
                <a:latin typeface="+mn-lt"/>
              </a:rPr>
              <a:t>1) Intelligence pour </a:t>
            </a:r>
            <a:r>
              <a:rPr lang="fr-FR" sz="3600" dirty="0" smtClean="0">
                <a:latin typeface="+mn-lt"/>
              </a:rPr>
              <a:t> produire </a:t>
            </a:r>
            <a:r>
              <a:rPr lang="fr-FR" sz="3600" dirty="0">
                <a:latin typeface="+mn-lt"/>
              </a:rPr>
              <a:t>un élément matériel </a:t>
            </a:r>
          </a:p>
        </p:txBody>
      </p:sp>
      <p:sp>
        <p:nvSpPr>
          <p:cNvPr id="8" name="ZoneTexte 7"/>
          <p:cNvSpPr txBox="1"/>
          <p:nvPr/>
        </p:nvSpPr>
        <p:spPr>
          <a:xfrm>
            <a:off x="467544" y="1716832"/>
            <a:ext cx="8136904" cy="4524315"/>
          </a:xfrm>
          <a:prstGeom prst="rect">
            <a:avLst/>
          </a:prstGeom>
          <a:noFill/>
        </p:spPr>
        <p:txBody>
          <a:bodyPr wrap="square" rtlCol="0">
            <a:spAutoFit/>
          </a:bodyPr>
          <a:lstStyle/>
          <a:p>
            <a:pPr lvl="0"/>
            <a:r>
              <a:rPr lang="fr-FR" dirty="0" smtClean="0">
                <a:solidFill>
                  <a:prstClr val="black"/>
                </a:solidFill>
                <a:latin typeface="+mn-lt"/>
              </a:rPr>
              <a:t>Ex </a:t>
            </a:r>
            <a:r>
              <a:rPr lang="fr-FR" dirty="0">
                <a:solidFill>
                  <a:prstClr val="black"/>
                </a:solidFill>
                <a:latin typeface="+mn-lt"/>
              </a:rPr>
              <a:t>28:3 Tu parleras à tous ceux qui sont habiles, à qui j'ai donné un esprit plein </a:t>
            </a:r>
            <a:r>
              <a:rPr lang="fr-FR" b="1" dirty="0">
                <a:solidFill>
                  <a:prstClr val="black"/>
                </a:solidFill>
                <a:latin typeface="+mn-lt"/>
              </a:rPr>
              <a:t>d'intelligence</a:t>
            </a:r>
            <a:r>
              <a:rPr lang="fr-FR" dirty="0">
                <a:solidFill>
                  <a:prstClr val="black"/>
                </a:solidFill>
                <a:latin typeface="+mn-lt"/>
              </a:rPr>
              <a:t>; et ils feront les vêtements d'Aaron, afin qu'il soit consacré et qu'il exerce mon sacerdoce. Ex 31:3 Je l'ai rempli de l'Esprit de Dieu, de sagesse, </a:t>
            </a:r>
            <a:r>
              <a:rPr lang="fr-FR" b="1" dirty="0">
                <a:solidFill>
                  <a:prstClr val="black"/>
                </a:solidFill>
                <a:latin typeface="+mn-lt"/>
              </a:rPr>
              <a:t>d'intelligence, et de savoir pour toutes sortes d'ouvrages</a:t>
            </a:r>
            <a:r>
              <a:rPr lang="fr-FR" dirty="0">
                <a:solidFill>
                  <a:prstClr val="black"/>
                </a:solidFill>
                <a:latin typeface="+mn-lt"/>
              </a:rPr>
              <a:t>, Ex 35:31Ex 31:6 Et voici, je lui ai donné pour aide </a:t>
            </a:r>
            <a:r>
              <a:rPr lang="fr-FR" dirty="0" err="1">
                <a:solidFill>
                  <a:prstClr val="black"/>
                </a:solidFill>
                <a:latin typeface="+mn-lt"/>
              </a:rPr>
              <a:t>Oholiab</a:t>
            </a:r>
            <a:r>
              <a:rPr lang="fr-FR" dirty="0">
                <a:solidFill>
                  <a:prstClr val="black"/>
                </a:solidFill>
                <a:latin typeface="+mn-lt"/>
              </a:rPr>
              <a:t>, fils d'</a:t>
            </a:r>
            <a:r>
              <a:rPr lang="fr-FR" dirty="0" err="1">
                <a:solidFill>
                  <a:prstClr val="black"/>
                </a:solidFill>
                <a:latin typeface="+mn-lt"/>
              </a:rPr>
              <a:t>Ahisamac</a:t>
            </a:r>
            <a:r>
              <a:rPr lang="fr-FR" dirty="0">
                <a:solidFill>
                  <a:prstClr val="black"/>
                </a:solidFill>
                <a:latin typeface="+mn-lt"/>
              </a:rPr>
              <a:t>, de la tribu de Dan. </a:t>
            </a:r>
            <a:r>
              <a:rPr lang="fr-FR" b="1" dirty="0">
                <a:solidFill>
                  <a:prstClr val="black"/>
                </a:solidFill>
                <a:latin typeface="+mn-lt"/>
              </a:rPr>
              <a:t>J'ai mis de l'intelligence dans l'esprit de tous ceux qui sont habiles, pour qu'ils fassent tout ce que je t'ai ordonné</a:t>
            </a:r>
            <a:r>
              <a:rPr lang="fr-FR" dirty="0">
                <a:solidFill>
                  <a:prstClr val="black"/>
                </a:solidFill>
                <a:latin typeface="+mn-lt"/>
              </a:rPr>
              <a:t>: Ex </a:t>
            </a:r>
            <a:r>
              <a:rPr lang="fr-FR" b="1" dirty="0">
                <a:solidFill>
                  <a:prstClr val="black"/>
                </a:solidFill>
                <a:latin typeface="+mn-lt"/>
              </a:rPr>
              <a:t>35:35 Il les a remplis d'intelligence, pour exécuter tous les ouvrages de sculpture et d'art, pour broder et tisser les étoffes teintes en bleu, en pourpre, en cramoisi, et le fin lin, pour faire toute espèce de travaux et d'inventions.</a:t>
            </a:r>
            <a:r>
              <a:rPr lang="fr-FR" dirty="0">
                <a:solidFill>
                  <a:prstClr val="black"/>
                </a:solidFill>
                <a:latin typeface="+mn-lt"/>
              </a:rPr>
              <a:t> Ex 36:1 / Ex 36:2 Moïse appela </a:t>
            </a:r>
            <a:r>
              <a:rPr lang="fr-FR" dirty="0" err="1">
                <a:solidFill>
                  <a:prstClr val="black"/>
                </a:solidFill>
                <a:latin typeface="+mn-lt"/>
              </a:rPr>
              <a:t>Betsaleel</a:t>
            </a:r>
            <a:r>
              <a:rPr lang="fr-FR" dirty="0">
                <a:solidFill>
                  <a:prstClr val="black"/>
                </a:solidFill>
                <a:latin typeface="+mn-lt"/>
              </a:rPr>
              <a:t>, </a:t>
            </a:r>
            <a:r>
              <a:rPr lang="fr-FR" dirty="0" err="1">
                <a:solidFill>
                  <a:prstClr val="black"/>
                </a:solidFill>
                <a:latin typeface="+mn-lt"/>
              </a:rPr>
              <a:t>Oholiab</a:t>
            </a:r>
            <a:r>
              <a:rPr lang="fr-FR" dirty="0">
                <a:solidFill>
                  <a:prstClr val="black"/>
                </a:solidFill>
                <a:latin typeface="+mn-lt"/>
              </a:rPr>
              <a:t>, et tous les hommes habiles dans l'esprit desquels l'Éternel avait mis de l'intelligence, tous ceux dont le </a:t>
            </a:r>
            <a:r>
              <a:rPr lang="fr-FR" dirty="0" err="1">
                <a:solidFill>
                  <a:prstClr val="black"/>
                </a:solidFill>
                <a:latin typeface="+mn-lt"/>
              </a:rPr>
              <a:t>coeur</a:t>
            </a:r>
            <a:r>
              <a:rPr lang="fr-FR" dirty="0">
                <a:solidFill>
                  <a:prstClr val="black"/>
                </a:solidFill>
                <a:latin typeface="+mn-lt"/>
              </a:rPr>
              <a:t> était disposé à s'appliquer à l'</a:t>
            </a:r>
            <a:r>
              <a:rPr lang="fr-FR" dirty="0" err="1">
                <a:solidFill>
                  <a:prstClr val="black"/>
                </a:solidFill>
                <a:latin typeface="+mn-lt"/>
              </a:rPr>
              <a:t>oeuvre</a:t>
            </a:r>
            <a:r>
              <a:rPr lang="fr-FR" dirty="0">
                <a:solidFill>
                  <a:prstClr val="black"/>
                </a:solidFill>
                <a:latin typeface="+mn-lt"/>
              </a:rPr>
              <a:t> pour l'exécuter.1Ki 7:14 fils d'une veuve de la tribu de </a:t>
            </a:r>
            <a:r>
              <a:rPr lang="fr-FR" dirty="0" err="1">
                <a:solidFill>
                  <a:prstClr val="black"/>
                </a:solidFill>
                <a:latin typeface="+mn-lt"/>
              </a:rPr>
              <a:t>Nephthali</a:t>
            </a:r>
            <a:r>
              <a:rPr lang="fr-FR" dirty="0">
                <a:solidFill>
                  <a:prstClr val="black"/>
                </a:solidFill>
                <a:latin typeface="+mn-lt"/>
              </a:rPr>
              <a:t>, et d'un père </a:t>
            </a:r>
            <a:r>
              <a:rPr lang="fr-FR" dirty="0" err="1">
                <a:solidFill>
                  <a:prstClr val="black"/>
                </a:solidFill>
                <a:latin typeface="+mn-lt"/>
              </a:rPr>
              <a:t>Tyrien</a:t>
            </a:r>
            <a:r>
              <a:rPr lang="fr-FR" dirty="0">
                <a:solidFill>
                  <a:prstClr val="black"/>
                </a:solidFill>
                <a:latin typeface="+mn-lt"/>
              </a:rPr>
              <a:t>, qui travaillait sur l'airain. </a:t>
            </a:r>
            <a:r>
              <a:rPr lang="fr-FR" b="1" dirty="0">
                <a:solidFill>
                  <a:prstClr val="black"/>
                </a:solidFill>
                <a:latin typeface="+mn-lt"/>
              </a:rPr>
              <a:t>Hiram était rempli de sagesse, d'intelligence, et de savoir pour faire toutes sortes d'ouvrages d'airain.</a:t>
            </a:r>
            <a:r>
              <a:rPr lang="fr-FR" dirty="0">
                <a:solidFill>
                  <a:prstClr val="black"/>
                </a:solidFill>
                <a:latin typeface="+mn-lt"/>
              </a:rPr>
              <a:t> Il arriva auprès du roi Salomon, et il exécuta tous ses ouvrages.</a:t>
            </a:r>
          </a:p>
        </p:txBody>
      </p:sp>
    </p:spTree>
    <p:extLst>
      <p:ext uri="{BB962C8B-B14F-4D97-AF65-F5344CB8AC3E}">
        <p14:creationId xmlns:p14="http://schemas.microsoft.com/office/powerpoint/2010/main" val="1909109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08688"/>
          </a:xfrm>
        </p:spPr>
        <p:txBody>
          <a:bodyPr>
            <a:normAutofit/>
          </a:bodyPr>
          <a:lstStyle/>
          <a:p>
            <a:r>
              <a:rPr lang="fr-FR" sz="3600" dirty="0">
                <a:latin typeface="+mn-lt"/>
                <a:ea typeface="Times New Roman"/>
                <a:cs typeface="Times New Roman"/>
              </a:rPr>
              <a:t>2) Intelligence pour </a:t>
            </a:r>
            <a:r>
              <a:rPr lang="fr-FR" sz="3600" dirty="0" smtClean="0">
                <a:latin typeface="+mn-lt"/>
                <a:ea typeface="Times New Roman"/>
                <a:cs typeface="Times New Roman"/>
              </a:rPr>
              <a:t>exercer </a:t>
            </a:r>
            <a:r>
              <a:rPr lang="fr-FR" sz="3600" dirty="0">
                <a:latin typeface="+mn-lt"/>
                <a:ea typeface="Times New Roman"/>
                <a:cs typeface="Times New Roman"/>
              </a:rPr>
              <a:t>la justice </a:t>
            </a:r>
            <a:endParaRPr lang="fr-FR" sz="3600" dirty="0">
              <a:latin typeface="+mn-lt"/>
            </a:endParaRPr>
          </a:p>
        </p:txBody>
      </p:sp>
      <p:sp>
        <p:nvSpPr>
          <p:cNvPr id="3" name="Espace réservé du contenu 2"/>
          <p:cNvSpPr>
            <a:spLocks noGrp="1"/>
          </p:cNvSpPr>
          <p:nvPr>
            <p:ph idx="1"/>
          </p:nvPr>
        </p:nvSpPr>
        <p:spPr>
          <a:xfrm>
            <a:off x="457200" y="1935480"/>
            <a:ext cx="8363272" cy="4389120"/>
          </a:xfrm>
        </p:spPr>
        <p:txBody>
          <a:bodyPr>
            <a:normAutofit lnSpcReduction="10000"/>
          </a:bodyPr>
          <a:lstStyle/>
          <a:p>
            <a:pPr marL="0" lvl="0" indent="0" algn="just" hangingPunct="0">
              <a:spcBef>
                <a:spcPts val="0"/>
              </a:spcBef>
              <a:buClr>
                <a:srgbClr val="0BD0D9"/>
              </a:buClr>
              <a:buNone/>
            </a:pPr>
            <a:r>
              <a:rPr lang="fr-FR" sz="1800" dirty="0" smtClean="0">
                <a:solidFill>
                  <a:srgbClr val="000000"/>
                </a:solidFill>
                <a:ea typeface="Times New Roman"/>
                <a:cs typeface="Times New Roman"/>
              </a:rPr>
              <a:t> </a:t>
            </a:r>
            <a:r>
              <a:rPr lang="fr-FR" sz="1800" dirty="0">
                <a:solidFill>
                  <a:srgbClr val="000000"/>
                </a:solidFill>
                <a:ea typeface="Times New Roman"/>
                <a:cs typeface="Times New Roman"/>
              </a:rPr>
              <a:t>1Ki 3:11 Et Dieu lui dit: Puisque c'est là ce que tu demandes, puisque tu ne demandes pour toi ni une longue vie, ni les richesses, ni la mort de tes ennemis, et que tu demandes </a:t>
            </a:r>
            <a:r>
              <a:rPr lang="fr-FR" sz="1800" b="1" dirty="0">
                <a:solidFill>
                  <a:srgbClr val="000000"/>
                </a:solidFill>
                <a:ea typeface="Times New Roman"/>
                <a:cs typeface="Times New Roman"/>
              </a:rPr>
              <a:t>de l'intelligence pour exercer la justice,</a:t>
            </a:r>
            <a:endParaRPr lang="fr-FR" sz="1800" dirty="0">
              <a:solidFill>
                <a:srgbClr val="000000"/>
              </a:solidFill>
              <a:ea typeface="Times New Roman"/>
              <a:cs typeface="Times New Roman"/>
            </a:endParaRPr>
          </a:p>
          <a:p>
            <a:pPr marL="0" lvl="0" indent="0" algn="just" hangingPunct="0">
              <a:spcBef>
                <a:spcPts val="0"/>
              </a:spcBef>
              <a:buClr>
                <a:srgbClr val="0BD0D9"/>
              </a:buClr>
              <a:buNone/>
            </a:pPr>
            <a:r>
              <a:rPr lang="fr-FR" sz="1800" dirty="0">
                <a:solidFill>
                  <a:srgbClr val="000000"/>
                </a:solidFill>
                <a:ea typeface="Times New Roman"/>
                <a:cs typeface="Times New Roman"/>
              </a:rPr>
              <a:t>1Ki 4:29 </a:t>
            </a:r>
            <a:r>
              <a:rPr lang="fr-FR" sz="1800" b="1" dirty="0">
                <a:solidFill>
                  <a:srgbClr val="000000"/>
                </a:solidFill>
                <a:ea typeface="Times New Roman"/>
                <a:cs typeface="Times New Roman"/>
              </a:rPr>
              <a:t>Dieu donna à Salomon de la sagesse, une très grande intelligence, et des connaissances multipliées comme le sable qui est au bord de la mer.</a:t>
            </a:r>
            <a:endParaRPr lang="fr-FR" sz="1800" dirty="0">
              <a:solidFill>
                <a:srgbClr val="000000"/>
              </a:solidFill>
              <a:ea typeface="Times New Roman"/>
              <a:cs typeface="Times New Roman"/>
            </a:endParaRPr>
          </a:p>
          <a:p>
            <a:pPr marL="0" lvl="0" indent="0" hangingPunct="0">
              <a:spcBef>
                <a:spcPts val="0"/>
              </a:spcBef>
              <a:buClr>
                <a:srgbClr val="0BD0D9"/>
              </a:buClr>
              <a:buNone/>
            </a:pPr>
            <a:r>
              <a:rPr lang="fr-FR" sz="1800" dirty="0">
                <a:solidFill>
                  <a:srgbClr val="000000"/>
                </a:solidFill>
                <a:ea typeface="Times New Roman"/>
                <a:cs typeface="Times New Roman"/>
              </a:rPr>
              <a:t>2Ch 1:10 </a:t>
            </a:r>
            <a:r>
              <a:rPr lang="fr-FR" sz="1800" b="1" dirty="0">
                <a:solidFill>
                  <a:srgbClr val="000000"/>
                </a:solidFill>
                <a:ea typeface="Times New Roman"/>
                <a:cs typeface="Times New Roman"/>
              </a:rPr>
              <a:t>Accorde-moi donc de la sagesse et de l'intelligence, afin que je sache me conduire à la tête de ce peuple !</a:t>
            </a:r>
            <a:r>
              <a:rPr lang="fr-FR" sz="1800" dirty="0">
                <a:solidFill>
                  <a:srgbClr val="000000"/>
                </a:solidFill>
                <a:ea typeface="Times New Roman"/>
                <a:cs typeface="Times New Roman"/>
              </a:rPr>
              <a:t> Car qui pourrait juger ton peuple, ce peuple si grand </a:t>
            </a:r>
            <a:r>
              <a:rPr lang="fr-FR" sz="1800" dirty="0" smtClean="0">
                <a:solidFill>
                  <a:srgbClr val="000000"/>
                </a:solidFill>
                <a:ea typeface="Times New Roman"/>
                <a:cs typeface="Times New Roman"/>
              </a:rPr>
              <a:t>?</a:t>
            </a:r>
            <a:br>
              <a:rPr lang="fr-FR" sz="1800" dirty="0" smtClean="0">
                <a:solidFill>
                  <a:srgbClr val="000000"/>
                </a:solidFill>
                <a:ea typeface="Times New Roman"/>
                <a:cs typeface="Times New Roman"/>
              </a:rPr>
            </a:br>
            <a:endParaRPr lang="fr-FR" sz="1800" dirty="0">
              <a:solidFill>
                <a:srgbClr val="000000"/>
              </a:solidFill>
              <a:ea typeface="Times New Roman"/>
              <a:cs typeface="Times New Roman"/>
            </a:endParaRPr>
          </a:p>
          <a:p>
            <a:pPr marL="0" lvl="0" indent="0" algn="just" hangingPunct="0">
              <a:spcBef>
                <a:spcPts val="0"/>
              </a:spcBef>
              <a:buClr>
                <a:srgbClr val="0BD0D9"/>
              </a:buClr>
              <a:buNone/>
            </a:pPr>
            <a:r>
              <a:rPr lang="fr-FR" sz="1800" dirty="0">
                <a:solidFill>
                  <a:srgbClr val="000000"/>
                </a:solidFill>
                <a:ea typeface="Times New Roman"/>
                <a:cs typeface="Times New Roman"/>
              </a:rPr>
              <a:t>2Ch 1:11-12 Dieu dit à Salomon: Puisque c'est là ce qui est dans ton </a:t>
            </a:r>
            <a:r>
              <a:rPr lang="fr-FR" sz="1800" dirty="0" smtClean="0">
                <a:solidFill>
                  <a:srgbClr val="000000"/>
                </a:solidFill>
                <a:ea typeface="Times New Roman"/>
                <a:cs typeface="Times New Roman"/>
              </a:rPr>
              <a:t>cœur, </a:t>
            </a:r>
            <a:r>
              <a:rPr lang="fr-FR" sz="1800" dirty="0">
                <a:solidFill>
                  <a:srgbClr val="000000"/>
                </a:solidFill>
                <a:ea typeface="Times New Roman"/>
                <a:cs typeface="Times New Roman"/>
              </a:rPr>
              <a:t>puisque tu ne demandes ni des richesses, ni des biens, ni de la gloire, ni la mort de tes ennemis, ni même une longue vie, et </a:t>
            </a:r>
            <a:r>
              <a:rPr lang="fr-FR" sz="1800" b="1" dirty="0">
                <a:solidFill>
                  <a:srgbClr val="000000"/>
                </a:solidFill>
                <a:ea typeface="Times New Roman"/>
                <a:cs typeface="Times New Roman"/>
              </a:rPr>
              <a:t>que tu demandes pour toi de la sagesse et de l'intelligence afin de juger mon peuple </a:t>
            </a:r>
            <a:r>
              <a:rPr lang="fr-FR" sz="1800" dirty="0">
                <a:solidFill>
                  <a:srgbClr val="000000"/>
                </a:solidFill>
                <a:ea typeface="Times New Roman"/>
                <a:cs typeface="Times New Roman"/>
              </a:rPr>
              <a:t>sur lequel je t'ai fait régner, la sagesse et l'intelligence te sont accordées. Je te donnerai, en outre, des richesses, des biens et de la gloire, comme n'en a jamais eu aucun roi avant toi et comme n'en aura aucun après toi</a:t>
            </a:r>
            <a:endParaRPr lang="fr-FR" sz="1800" dirty="0">
              <a:solidFill>
                <a:prstClr val="black"/>
              </a:solidFill>
            </a:endParaRPr>
          </a:p>
          <a:p>
            <a:pPr marL="0" indent="0">
              <a:buNone/>
            </a:pPr>
            <a:endParaRPr lang="fr-FR" dirty="0"/>
          </a:p>
        </p:txBody>
      </p:sp>
    </p:spTree>
    <p:extLst>
      <p:ext uri="{BB962C8B-B14F-4D97-AF65-F5344CB8AC3E}">
        <p14:creationId xmlns:p14="http://schemas.microsoft.com/office/powerpoint/2010/main" val="2767988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24712"/>
          </a:xfrm>
        </p:spPr>
        <p:txBody>
          <a:bodyPr>
            <a:normAutofit fontScale="90000"/>
          </a:bodyPr>
          <a:lstStyle/>
          <a:p>
            <a:pPr lvl="0" fontAlgn="auto" hangingPunct="0">
              <a:spcBef>
                <a:spcPts val="0"/>
              </a:spcBef>
              <a:spcAft>
                <a:spcPts val="0"/>
              </a:spcAft>
            </a:pPr>
            <a:r>
              <a:rPr lang="fr-FR" sz="4000" dirty="0" smtClean="0">
                <a:latin typeface="+mn-lt"/>
              </a:rPr>
              <a:t>3) Intelligence pour discerner </a:t>
            </a:r>
            <a:r>
              <a:rPr lang="fr-FR" sz="4000" dirty="0">
                <a:latin typeface="+mn-lt"/>
              </a:rPr>
              <a:t>les </a:t>
            </a:r>
            <a:r>
              <a:rPr lang="fr-FR" sz="4000" dirty="0" smtClean="0">
                <a:latin typeface="+mn-lt"/>
              </a:rPr>
              <a:t>temps</a:t>
            </a:r>
            <a:endParaRPr lang="fr-FR" sz="4000" dirty="0">
              <a:latin typeface="+mn-lt"/>
            </a:endParaRPr>
          </a:p>
        </p:txBody>
      </p:sp>
      <p:sp>
        <p:nvSpPr>
          <p:cNvPr id="3" name="Espace réservé du contenu 2"/>
          <p:cNvSpPr>
            <a:spLocks noGrp="1"/>
          </p:cNvSpPr>
          <p:nvPr>
            <p:ph idx="1"/>
          </p:nvPr>
        </p:nvSpPr>
        <p:spPr/>
        <p:txBody>
          <a:bodyPr/>
          <a:lstStyle/>
          <a:p>
            <a:pPr marL="0" lvl="0" indent="0" algn="just" fontAlgn="auto" hangingPunct="0">
              <a:spcBef>
                <a:spcPts val="0"/>
              </a:spcBef>
              <a:spcAft>
                <a:spcPts val="0"/>
              </a:spcAft>
              <a:buNone/>
            </a:pPr>
            <a:endParaRPr lang="fr-FR" sz="1800" kern="1200" dirty="0" smtClean="0">
              <a:solidFill>
                <a:srgbClr val="000000"/>
              </a:solidFill>
              <a:latin typeface="Verdana"/>
              <a:ea typeface="Times New Roman"/>
              <a:cs typeface="Times New Roman"/>
            </a:endParaRPr>
          </a:p>
          <a:p>
            <a:pPr marL="0" lvl="0" indent="0" algn="just" fontAlgn="auto" hangingPunct="0">
              <a:spcBef>
                <a:spcPts val="0"/>
              </a:spcBef>
              <a:spcAft>
                <a:spcPts val="0"/>
              </a:spcAft>
              <a:buNone/>
            </a:pPr>
            <a:endParaRPr lang="fr-FR" sz="1800" kern="1200" dirty="0">
              <a:solidFill>
                <a:srgbClr val="000000"/>
              </a:solidFill>
              <a:latin typeface="Verdana"/>
              <a:ea typeface="Times New Roman"/>
              <a:cs typeface="Times New Roman"/>
            </a:endParaRPr>
          </a:p>
          <a:p>
            <a:pPr marL="0" lvl="0" indent="0" algn="just" fontAlgn="auto" hangingPunct="0">
              <a:spcBef>
                <a:spcPts val="0"/>
              </a:spcBef>
              <a:spcAft>
                <a:spcPts val="0"/>
              </a:spcAft>
              <a:buNone/>
            </a:pPr>
            <a:r>
              <a:rPr lang="fr-FR" sz="2400" kern="1200" dirty="0" smtClean="0">
                <a:solidFill>
                  <a:srgbClr val="000000"/>
                </a:solidFill>
                <a:ea typeface="Times New Roman"/>
                <a:cs typeface="Times New Roman"/>
              </a:rPr>
              <a:t>1Ch </a:t>
            </a:r>
            <a:r>
              <a:rPr lang="fr-FR" sz="2400" kern="1200" dirty="0">
                <a:solidFill>
                  <a:srgbClr val="000000"/>
                </a:solidFill>
                <a:ea typeface="Times New Roman"/>
                <a:cs typeface="Times New Roman"/>
              </a:rPr>
              <a:t>12:32 </a:t>
            </a:r>
            <a:r>
              <a:rPr lang="fr-FR" sz="2400" b="1" kern="1200" dirty="0">
                <a:solidFill>
                  <a:srgbClr val="000000"/>
                </a:solidFill>
                <a:ea typeface="Times New Roman"/>
                <a:cs typeface="Times New Roman"/>
              </a:rPr>
              <a:t>Des fils d'</a:t>
            </a:r>
            <a:r>
              <a:rPr lang="fr-FR" sz="2400" b="1" kern="1200" dirty="0" err="1">
                <a:solidFill>
                  <a:srgbClr val="000000"/>
                </a:solidFill>
                <a:ea typeface="Times New Roman"/>
                <a:cs typeface="Times New Roman"/>
              </a:rPr>
              <a:t>Issacar</a:t>
            </a:r>
            <a:r>
              <a:rPr lang="fr-FR" sz="2400" b="1" kern="1200" dirty="0">
                <a:solidFill>
                  <a:srgbClr val="000000"/>
                </a:solidFill>
                <a:ea typeface="Times New Roman"/>
                <a:cs typeface="Times New Roman"/>
              </a:rPr>
              <a:t>, ayant l'intelligence des temps pour savoir ce que devait faire Israël,</a:t>
            </a:r>
            <a:r>
              <a:rPr lang="fr-FR" sz="2400" kern="1200" dirty="0">
                <a:solidFill>
                  <a:srgbClr val="000000"/>
                </a:solidFill>
                <a:ea typeface="Times New Roman"/>
                <a:cs typeface="Times New Roman"/>
              </a:rPr>
              <a:t> deux cents chefs, et tous leurs frères sous leurs ordres.</a:t>
            </a:r>
          </a:p>
          <a:p>
            <a:endParaRPr lang="fr-FR" sz="2400" dirty="0"/>
          </a:p>
        </p:txBody>
      </p:sp>
    </p:spTree>
    <p:extLst>
      <p:ext uri="{BB962C8B-B14F-4D97-AF65-F5344CB8AC3E}">
        <p14:creationId xmlns:p14="http://schemas.microsoft.com/office/powerpoint/2010/main" val="373052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fr-FR" sz="4000" dirty="0" smtClean="0">
                <a:latin typeface="+mn-lt"/>
              </a:rPr>
              <a:t>Quelques éléments</a:t>
            </a:r>
            <a:endParaRPr lang="fr-FR" sz="4000" dirty="0">
              <a:latin typeface="+mn-lt"/>
            </a:endParaRPr>
          </a:p>
        </p:txBody>
      </p:sp>
      <p:sp>
        <p:nvSpPr>
          <p:cNvPr id="12291" name="Rectangle 3"/>
          <p:cNvSpPr>
            <a:spLocks noGrp="1" noChangeArrowheads="1"/>
          </p:cNvSpPr>
          <p:nvPr>
            <p:ph idx="1"/>
          </p:nvPr>
        </p:nvSpPr>
        <p:spPr/>
        <p:txBody>
          <a:bodyPr/>
          <a:lstStyle/>
          <a:p>
            <a:r>
              <a:rPr lang="fr-FR" dirty="0" smtClean="0"/>
              <a:t>Mathurin Cordier 1994 Mme </a:t>
            </a:r>
            <a:r>
              <a:rPr lang="fr-FR" dirty="0"/>
              <a:t>M</a:t>
            </a:r>
            <a:r>
              <a:rPr lang="fr-FR" dirty="0" smtClean="0"/>
              <a:t>argareth Bridges</a:t>
            </a:r>
            <a:endParaRPr lang="fr-FR" dirty="0"/>
          </a:p>
          <a:p>
            <a:r>
              <a:rPr lang="fr-FR" dirty="0"/>
              <a:t>Eviter les cloisonnements</a:t>
            </a:r>
          </a:p>
          <a:p>
            <a:r>
              <a:rPr lang="fr-FR" dirty="0" smtClean="0"/>
              <a:t>Objectifs </a:t>
            </a:r>
            <a:r>
              <a:rPr lang="fr-FR" dirty="0"/>
              <a:t>principaux  : mieux comprendre et mieux servir </a:t>
            </a:r>
          </a:p>
          <a:p>
            <a:r>
              <a:rPr lang="fr-FR" dirty="0" smtClean="0"/>
              <a:t>Témoignages……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latin typeface="+mn-lt"/>
              </a:rPr>
              <a:t>4) Intelligence pour comprendre ou interpréter une vision</a:t>
            </a:r>
            <a:endParaRPr lang="fr-FR" sz="4000" dirty="0">
              <a:latin typeface="+mn-lt"/>
            </a:endParaRPr>
          </a:p>
        </p:txBody>
      </p:sp>
      <p:sp>
        <p:nvSpPr>
          <p:cNvPr id="3" name="Espace réservé du contenu 2"/>
          <p:cNvSpPr>
            <a:spLocks noGrp="1"/>
          </p:cNvSpPr>
          <p:nvPr>
            <p:ph idx="1"/>
          </p:nvPr>
        </p:nvSpPr>
        <p:spPr/>
        <p:txBody>
          <a:bodyPr>
            <a:normAutofit lnSpcReduction="10000"/>
          </a:bodyPr>
          <a:lstStyle/>
          <a:p>
            <a:pPr marL="0" lvl="0" indent="0" algn="just" fontAlgn="auto" hangingPunct="0">
              <a:spcBef>
                <a:spcPts val="0"/>
              </a:spcBef>
              <a:spcAft>
                <a:spcPts val="0"/>
              </a:spcAft>
              <a:buNone/>
            </a:pPr>
            <a:r>
              <a:rPr lang="fr-FR" sz="1800" kern="1200" dirty="0">
                <a:solidFill>
                  <a:srgbClr val="000000"/>
                </a:solidFill>
                <a:ea typeface="Times New Roman"/>
                <a:cs typeface="Times New Roman"/>
              </a:rPr>
              <a:t>2Ch 26:5 </a:t>
            </a:r>
            <a:r>
              <a:rPr lang="fr-FR" sz="1800" b="1" kern="1200" dirty="0">
                <a:solidFill>
                  <a:srgbClr val="000000"/>
                </a:solidFill>
                <a:ea typeface="Times New Roman"/>
                <a:cs typeface="Times New Roman"/>
              </a:rPr>
              <a:t>Il s'appliqua à rechercher Dieu pendant la vie de Zacharie, qui avait l'intelligence des visions de Dieu;</a:t>
            </a:r>
            <a:r>
              <a:rPr lang="fr-FR" sz="1800" kern="1200" dirty="0">
                <a:solidFill>
                  <a:srgbClr val="000000"/>
                </a:solidFill>
                <a:ea typeface="Times New Roman"/>
                <a:cs typeface="Times New Roman"/>
              </a:rPr>
              <a:t> et dans le temps où il rechercha l'Éternel, Dieu le fit prospérer</a:t>
            </a:r>
            <a:r>
              <a:rPr lang="fr-FR" sz="1800" kern="1200" dirty="0" smtClean="0">
                <a:solidFill>
                  <a:srgbClr val="000000"/>
                </a:solidFill>
                <a:ea typeface="Times New Roman"/>
                <a:cs typeface="Times New Roman"/>
              </a:rPr>
              <a:t>.</a:t>
            </a:r>
          </a:p>
          <a:p>
            <a:pPr marL="0" lvl="0" indent="0" algn="just" fontAlgn="auto" hangingPunct="0">
              <a:spcBef>
                <a:spcPts val="0"/>
              </a:spcBef>
              <a:spcAft>
                <a:spcPts val="0"/>
              </a:spcAft>
              <a:buNone/>
            </a:pPr>
            <a:endParaRPr lang="fr-FR" sz="1800" kern="1200" dirty="0">
              <a:solidFill>
                <a:srgbClr val="000000"/>
              </a:solidFill>
              <a:ea typeface="Times New Roman"/>
              <a:cs typeface="Times New Roman"/>
            </a:endParaRPr>
          </a:p>
          <a:p>
            <a:pPr marL="0" lvl="0" indent="0" algn="just" fontAlgn="auto" hangingPunct="0">
              <a:spcBef>
                <a:spcPts val="0"/>
              </a:spcBef>
              <a:spcAft>
                <a:spcPts val="0"/>
              </a:spcAft>
              <a:buNone/>
            </a:pPr>
            <a:r>
              <a:rPr lang="fr-FR" sz="1800" kern="1200" dirty="0">
                <a:solidFill>
                  <a:srgbClr val="000000"/>
                </a:solidFill>
                <a:ea typeface="Times New Roman"/>
                <a:cs typeface="Times New Roman"/>
              </a:rPr>
              <a:t>Da 1:17</a:t>
            </a:r>
            <a:r>
              <a:rPr lang="fr-FR" sz="1800" b="1" kern="1200" dirty="0">
                <a:solidFill>
                  <a:srgbClr val="000000"/>
                </a:solidFill>
                <a:ea typeface="Times New Roman"/>
                <a:cs typeface="Times New Roman"/>
              </a:rPr>
              <a:t> Dieu accorda à ces quatre jeunes gens de la science, de l'intelligence dans toutes les lettres, et de la sagesse; et Daniel expliquait toutes les visions et tous les songes</a:t>
            </a:r>
            <a:r>
              <a:rPr lang="fr-FR" sz="1800" b="1" kern="1200" dirty="0" smtClean="0">
                <a:solidFill>
                  <a:srgbClr val="000000"/>
                </a:solidFill>
                <a:ea typeface="Times New Roman"/>
                <a:cs typeface="Times New Roman"/>
              </a:rPr>
              <a:t>.</a:t>
            </a:r>
          </a:p>
          <a:p>
            <a:pPr marL="0" lvl="0" indent="0" algn="just" fontAlgn="auto" hangingPunct="0">
              <a:spcBef>
                <a:spcPts val="0"/>
              </a:spcBef>
              <a:spcAft>
                <a:spcPts val="0"/>
              </a:spcAft>
              <a:buNone/>
            </a:pPr>
            <a:endParaRPr lang="fr-FR" sz="1800" b="1" kern="1200" dirty="0" smtClean="0">
              <a:solidFill>
                <a:srgbClr val="000000"/>
              </a:solidFill>
              <a:ea typeface="Times New Roman"/>
              <a:cs typeface="Times New Roman"/>
            </a:endParaRPr>
          </a:p>
          <a:p>
            <a:pPr marL="0" indent="0" algn="just" hangingPunct="0">
              <a:spcBef>
                <a:spcPts val="0"/>
              </a:spcBef>
              <a:buNone/>
            </a:pPr>
            <a:r>
              <a:rPr lang="fr-FR" sz="1800" dirty="0">
                <a:solidFill>
                  <a:srgbClr val="000000"/>
                </a:solidFill>
                <a:ea typeface="Times New Roman"/>
                <a:cs typeface="Times New Roman"/>
              </a:rPr>
              <a:t>Da 5:12 parce qu'on trouva chez lui, chez Daniel, nommé par le roi </a:t>
            </a:r>
            <a:r>
              <a:rPr lang="fr-FR" sz="1800" dirty="0" err="1">
                <a:solidFill>
                  <a:srgbClr val="000000"/>
                </a:solidFill>
                <a:ea typeface="Times New Roman"/>
                <a:cs typeface="Times New Roman"/>
              </a:rPr>
              <a:t>Beltschatsar</a:t>
            </a:r>
            <a:r>
              <a:rPr lang="fr-FR" sz="1800" dirty="0">
                <a:solidFill>
                  <a:srgbClr val="000000"/>
                </a:solidFill>
                <a:ea typeface="Times New Roman"/>
                <a:cs typeface="Times New Roman"/>
              </a:rPr>
              <a:t>, un esprit supérieur, de la science et de l'intelligence, </a:t>
            </a:r>
            <a:r>
              <a:rPr lang="fr-FR" sz="1800" b="1" dirty="0">
                <a:solidFill>
                  <a:srgbClr val="000000"/>
                </a:solidFill>
                <a:ea typeface="Times New Roman"/>
                <a:cs typeface="Times New Roman"/>
              </a:rPr>
              <a:t>la faculté d'interpréter les songes, </a:t>
            </a:r>
            <a:r>
              <a:rPr lang="fr-FR" sz="1800" dirty="0">
                <a:solidFill>
                  <a:srgbClr val="000000"/>
                </a:solidFill>
                <a:ea typeface="Times New Roman"/>
                <a:cs typeface="Times New Roman"/>
              </a:rPr>
              <a:t>d'expliquer les énigmes, et de résoudre les questions difficiles. Que Daniel soit donc appelé, et il donnera l'explication.</a:t>
            </a:r>
            <a:endParaRPr lang="fr-FR" sz="1800" dirty="0">
              <a:ea typeface="Times New Roman"/>
              <a:cs typeface="Times New Roman"/>
            </a:endParaRPr>
          </a:p>
          <a:p>
            <a:pPr marL="0" lvl="0" indent="0" algn="just" fontAlgn="auto" hangingPunct="0">
              <a:spcBef>
                <a:spcPts val="0"/>
              </a:spcBef>
              <a:spcAft>
                <a:spcPts val="0"/>
              </a:spcAft>
              <a:buNone/>
            </a:pPr>
            <a:endParaRPr lang="fr-FR" sz="1800" kern="1200" dirty="0">
              <a:solidFill>
                <a:srgbClr val="000000"/>
              </a:solidFill>
              <a:ea typeface="Times New Roman"/>
              <a:cs typeface="Times New Roman"/>
            </a:endParaRPr>
          </a:p>
          <a:p>
            <a:pPr marL="0" lvl="0" indent="0" algn="just" fontAlgn="auto" hangingPunct="0">
              <a:spcBef>
                <a:spcPts val="0"/>
              </a:spcBef>
              <a:spcAft>
                <a:spcPts val="0"/>
              </a:spcAft>
              <a:buNone/>
            </a:pPr>
            <a:r>
              <a:rPr lang="fr-FR" sz="1800" kern="1200" dirty="0" smtClean="0">
                <a:solidFill>
                  <a:srgbClr val="000000"/>
                </a:solidFill>
                <a:ea typeface="Times New Roman"/>
                <a:cs typeface="Times New Roman"/>
              </a:rPr>
              <a:t>Da </a:t>
            </a:r>
            <a:r>
              <a:rPr lang="fr-FR" sz="1800" kern="1200" dirty="0">
                <a:solidFill>
                  <a:srgbClr val="000000"/>
                </a:solidFill>
                <a:ea typeface="Times New Roman"/>
                <a:cs typeface="Times New Roman"/>
              </a:rPr>
              <a:t>10:1 La troisième année de Cyrus, roi de Perse, une parole fut révélée à Daniel, qu'on nommait </a:t>
            </a:r>
            <a:r>
              <a:rPr lang="fr-FR" sz="1800" kern="1200" dirty="0" err="1">
                <a:solidFill>
                  <a:srgbClr val="000000"/>
                </a:solidFill>
                <a:ea typeface="Times New Roman"/>
                <a:cs typeface="Times New Roman"/>
              </a:rPr>
              <a:t>Beltschatsar</a:t>
            </a:r>
            <a:r>
              <a:rPr lang="fr-FR" sz="1800" kern="1200" dirty="0">
                <a:solidFill>
                  <a:srgbClr val="000000"/>
                </a:solidFill>
                <a:ea typeface="Times New Roman"/>
                <a:cs typeface="Times New Roman"/>
              </a:rPr>
              <a:t>. Cette parole, qui est véritable, annonce une grande calamité. Il fut attentif à cette parole, </a:t>
            </a:r>
            <a:r>
              <a:rPr lang="fr-FR" sz="1800" b="1" kern="1200" dirty="0">
                <a:solidFill>
                  <a:srgbClr val="000000"/>
                </a:solidFill>
                <a:ea typeface="Times New Roman"/>
                <a:cs typeface="Times New Roman"/>
              </a:rPr>
              <a:t>et il eut l'intelligence de la vision.</a:t>
            </a:r>
            <a:endParaRPr lang="fr-FR" sz="1800" kern="1200" dirty="0">
              <a:solidFill>
                <a:srgbClr val="000000"/>
              </a:solidFill>
              <a:ea typeface="Times New Roman"/>
              <a:cs typeface="Times New Roman"/>
            </a:endParaRPr>
          </a:p>
          <a:p>
            <a:endParaRPr lang="fr-FR" dirty="0"/>
          </a:p>
        </p:txBody>
      </p:sp>
    </p:spTree>
    <p:extLst>
      <p:ext uri="{BB962C8B-B14F-4D97-AF65-F5344CB8AC3E}">
        <p14:creationId xmlns:p14="http://schemas.microsoft.com/office/powerpoint/2010/main" val="744721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998984"/>
          </a:xfrm>
        </p:spPr>
        <p:txBody>
          <a:bodyPr>
            <a:normAutofit/>
          </a:bodyPr>
          <a:lstStyle/>
          <a:p>
            <a:r>
              <a:rPr lang="fr-FR" sz="4000" dirty="0" smtClean="0">
                <a:latin typeface="+mn-lt"/>
              </a:rPr>
              <a:t>5) </a:t>
            </a:r>
            <a:r>
              <a:rPr lang="fr-FR" sz="4000" dirty="0" smtClean="0">
                <a:latin typeface="+mn-lt"/>
                <a:ea typeface="Times New Roman"/>
                <a:cs typeface="Times New Roman"/>
              </a:rPr>
              <a:t>Intelligence pour le service</a:t>
            </a:r>
            <a:endParaRPr lang="fr-FR" dirty="0"/>
          </a:p>
        </p:txBody>
      </p:sp>
      <p:sp>
        <p:nvSpPr>
          <p:cNvPr id="5" name="ZoneTexte 4"/>
          <p:cNvSpPr txBox="1"/>
          <p:nvPr/>
        </p:nvSpPr>
        <p:spPr>
          <a:xfrm>
            <a:off x="1115616" y="2151162"/>
            <a:ext cx="6984776" cy="2308324"/>
          </a:xfrm>
          <a:prstGeom prst="rect">
            <a:avLst/>
          </a:prstGeom>
          <a:noFill/>
        </p:spPr>
        <p:txBody>
          <a:bodyPr wrap="square" rtlCol="0">
            <a:spAutoFit/>
          </a:bodyPr>
          <a:lstStyle/>
          <a:p>
            <a:pPr algn="just" hangingPunct="0">
              <a:spcAft>
                <a:spcPts val="0"/>
              </a:spcAft>
            </a:pPr>
            <a:r>
              <a:rPr lang="fr-FR" sz="2400" dirty="0">
                <a:solidFill>
                  <a:srgbClr val="000000"/>
                </a:solidFill>
                <a:latin typeface="+mn-lt"/>
                <a:ea typeface="Times New Roman"/>
                <a:cs typeface="Times New Roman"/>
              </a:rPr>
              <a:t>2Ch 30:22 </a:t>
            </a:r>
            <a:r>
              <a:rPr lang="fr-FR" sz="2400" b="1" dirty="0">
                <a:solidFill>
                  <a:srgbClr val="000000"/>
                </a:solidFill>
                <a:latin typeface="+mn-lt"/>
                <a:ea typeface="Times New Roman"/>
                <a:cs typeface="Times New Roman"/>
              </a:rPr>
              <a:t>Ézéchias parla au </a:t>
            </a:r>
            <a:r>
              <a:rPr lang="fr-FR" sz="2400" b="1" dirty="0" smtClean="0">
                <a:solidFill>
                  <a:srgbClr val="000000"/>
                </a:solidFill>
                <a:latin typeface="+mn-lt"/>
                <a:ea typeface="Times New Roman"/>
                <a:cs typeface="Times New Roman"/>
              </a:rPr>
              <a:t>cœur </a:t>
            </a:r>
            <a:r>
              <a:rPr lang="fr-FR" sz="2400" b="1" dirty="0">
                <a:solidFill>
                  <a:srgbClr val="000000"/>
                </a:solidFill>
                <a:latin typeface="+mn-lt"/>
                <a:ea typeface="Times New Roman"/>
                <a:cs typeface="Times New Roman"/>
              </a:rPr>
              <a:t>de tous les Lévites, qui montraient une grande intelligence pour le service de l'Éternel.</a:t>
            </a:r>
            <a:r>
              <a:rPr lang="fr-FR" sz="2400" dirty="0">
                <a:solidFill>
                  <a:srgbClr val="000000"/>
                </a:solidFill>
                <a:latin typeface="+mn-lt"/>
                <a:ea typeface="Times New Roman"/>
                <a:cs typeface="Times New Roman"/>
              </a:rPr>
              <a:t> Ils mangèrent les victimes pendant sept jours, offrant des sacrifices d'actions de grâces, et louant l'Éternel, le Dieu de leurs pères.</a:t>
            </a:r>
            <a:endParaRPr lang="fr-FR" sz="2400" dirty="0">
              <a:latin typeface="+mn-lt"/>
              <a:ea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24712"/>
          </a:xfrm>
        </p:spPr>
        <p:txBody>
          <a:bodyPr>
            <a:normAutofit/>
          </a:bodyPr>
          <a:lstStyle/>
          <a:p>
            <a:pPr hangingPunct="0">
              <a:spcAft>
                <a:spcPts val="0"/>
              </a:spcAft>
            </a:pPr>
            <a:r>
              <a:rPr lang="fr-FR" sz="4000" dirty="0" smtClean="0">
                <a:latin typeface="+mn-lt"/>
                <a:ea typeface="Times New Roman"/>
                <a:cs typeface="Times New Roman"/>
              </a:rPr>
              <a:t>6) Intelligence pour </a:t>
            </a:r>
            <a:r>
              <a:rPr lang="fr-FR" sz="4000" dirty="0">
                <a:latin typeface="+mn-lt"/>
                <a:ea typeface="Times New Roman"/>
                <a:cs typeface="Times New Roman"/>
              </a:rPr>
              <a:t>observer </a:t>
            </a:r>
            <a:r>
              <a:rPr lang="fr-FR" sz="4000" dirty="0" smtClean="0">
                <a:latin typeface="+mn-lt"/>
                <a:ea typeface="Times New Roman"/>
                <a:cs typeface="Times New Roman"/>
              </a:rPr>
              <a:t>la loi</a:t>
            </a:r>
            <a:endParaRPr lang="fr-FR" sz="4000" dirty="0"/>
          </a:p>
        </p:txBody>
      </p:sp>
      <p:sp>
        <p:nvSpPr>
          <p:cNvPr id="3" name="Espace réservé du contenu 2"/>
          <p:cNvSpPr>
            <a:spLocks noGrp="1"/>
          </p:cNvSpPr>
          <p:nvPr>
            <p:ph idx="1"/>
          </p:nvPr>
        </p:nvSpPr>
        <p:spPr/>
        <p:txBody>
          <a:bodyPr>
            <a:normAutofit lnSpcReduction="10000"/>
          </a:bodyPr>
          <a:lstStyle/>
          <a:p>
            <a:pPr marL="0" lvl="0" indent="0" algn="just" hangingPunct="0">
              <a:spcBef>
                <a:spcPts val="0"/>
              </a:spcBef>
              <a:buClrTx/>
              <a:buSzTx/>
              <a:buNone/>
            </a:pPr>
            <a:r>
              <a:rPr lang="fr-FR" sz="1800" dirty="0">
                <a:solidFill>
                  <a:srgbClr val="000000"/>
                </a:solidFill>
                <a:ea typeface="Times New Roman"/>
                <a:cs typeface="Times New Roman"/>
              </a:rPr>
              <a:t>De 4:6 Vous les observerez et vous les mettrez en pratique; car ce sera là votre sagesse et votre intelligence aux yeux des peuples, qui entendront parler de toutes ces lois et qui diront: Cette grande nation est un peuple absolument sage et intelligent!</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Ps 119:34 </a:t>
            </a:r>
            <a:r>
              <a:rPr lang="fr-FR" sz="1800" b="1" dirty="0">
                <a:solidFill>
                  <a:srgbClr val="000000"/>
                </a:solidFill>
                <a:ea typeface="Times New Roman"/>
                <a:cs typeface="Times New Roman"/>
              </a:rPr>
              <a:t>Donne-moi l'intelligence, pour que je garde ta loi Et que je l'observe de tout mon </a:t>
            </a:r>
            <a:r>
              <a:rPr lang="fr-FR" sz="1800" b="1" dirty="0" err="1">
                <a:solidFill>
                  <a:srgbClr val="000000"/>
                </a:solidFill>
                <a:ea typeface="Times New Roman"/>
                <a:cs typeface="Times New Roman"/>
              </a:rPr>
              <a:t>coeur</a:t>
            </a:r>
            <a:r>
              <a:rPr lang="fr-FR" sz="1800" b="1" dirty="0">
                <a:solidFill>
                  <a:srgbClr val="000000"/>
                </a:solidFill>
                <a:ea typeface="Times New Roman"/>
                <a:cs typeface="Times New Roman"/>
              </a:rPr>
              <a:t>!</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Ps 119:66 Enseigne-moi le bon sens et l'intelligence! Car je crois à tes commandements.</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Ps 119:73 Tes mains m'ont créé, elles m'ont formé; </a:t>
            </a:r>
            <a:r>
              <a:rPr lang="fr-FR" sz="1800" b="1" dirty="0">
                <a:solidFill>
                  <a:srgbClr val="000000"/>
                </a:solidFill>
                <a:ea typeface="Times New Roman"/>
                <a:cs typeface="Times New Roman"/>
              </a:rPr>
              <a:t>Donne-moi l'intelligence,</a:t>
            </a:r>
            <a:r>
              <a:rPr lang="fr-FR" sz="1800" dirty="0">
                <a:solidFill>
                  <a:srgbClr val="000000"/>
                </a:solidFill>
                <a:ea typeface="Times New Roman"/>
                <a:cs typeface="Times New Roman"/>
              </a:rPr>
              <a:t> pour que j'apprenne tes commandements!</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Ps 119:99 Je suis plus instruit que tous mes maîtres, Car tes préceptes sont l'objet de ma méditation.</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Ps 119:144 Tes préceptes sont éternellement justes: </a:t>
            </a:r>
            <a:r>
              <a:rPr lang="fr-FR" sz="1800" b="1" dirty="0">
                <a:solidFill>
                  <a:srgbClr val="000000"/>
                </a:solidFill>
                <a:ea typeface="Times New Roman"/>
                <a:cs typeface="Times New Roman"/>
              </a:rPr>
              <a:t>Donne-moi l'intelligence, pour que je vive!</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Ps 119:169 </a:t>
            </a:r>
            <a:r>
              <a:rPr lang="fr-FR" sz="1800" b="1" dirty="0">
                <a:solidFill>
                  <a:srgbClr val="000000"/>
                </a:solidFill>
                <a:ea typeface="Times New Roman"/>
                <a:cs typeface="Times New Roman"/>
              </a:rPr>
              <a:t>Que mon cri parvienne jusqu'à toi, ô Éternel! Donne-moi l'intelligence, selon ta promesse!</a:t>
            </a:r>
            <a:endParaRPr lang="fr-FR" sz="1800" dirty="0">
              <a:solidFill>
                <a:prstClr val="black"/>
              </a:solidFill>
              <a:ea typeface="Times New Roman"/>
              <a:cs typeface="Times New Roman"/>
            </a:endParaRPr>
          </a:p>
          <a:p>
            <a:endParaRPr lang="fr-FR" dirty="0"/>
          </a:p>
        </p:txBody>
      </p:sp>
    </p:spTree>
    <p:extLst>
      <p:ext uri="{BB962C8B-B14F-4D97-AF65-F5344CB8AC3E}">
        <p14:creationId xmlns:p14="http://schemas.microsoft.com/office/powerpoint/2010/main" val="1692996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latin typeface="+mn-lt"/>
                <a:ea typeface="Times New Roman"/>
                <a:cs typeface="Times New Roman"/>
              </a:rPr>
              <a:t>7) Intelligence </a:t>
            </a:r>
            <a:r>
              <a:rPr lang="fr-FR" sz="4000" dirty="0">
                <a:latin typeface="+mn-lt"/>
                <a:ea typeface="Times New Roman"/>
                <a:cs typeface="Times New Roman"/>
              </a:rPr>
              <a:t>de sa </a:t>
            </a:r>
            <a:r>
              <a:rPr lang="fr-FR" sz="4000" dirty="0" smtClean="0">
                <a:latin typeface="+mn-lt"/>
                <a:ea typeface="Times New Roman"/>
                <a:cs typeface="Times New Roman"/>
              </a:rPr>
              <a:t>destinée</a:t>
            </a:r>
            <a:endParaRPr lang="fr-FR" sz="4000" dirty="0">
              <a:latin typeface="+mn-lt"/>
            </a:endParaRPr>
          </a:p>
        </p:txBody>
      </p:sp>
      <p:sp>
        <p:nvSpPr>
          <p:cNvPr id="4" name="ZoneTexte 3"/>
          <p:cNvSpPr txBox="1"/>
          <p:nvPr/>
        </p:nvSpPr>
        <p:spPr>
          <a:xfrm>
            <a:off x="1187624" y="2348880"/>
            <a:ext cx="6696744" cy="2677656"/>
          </a:xfrm>
          <a:prstGeom prst="rect">
            <a:avLst/>
          </a:prstGeom>
          <a:noFill/>
        </p:spPr>
        <p:txBody>
          <a:bodyPr wrap="square" rtlCol="0">
            <a:spAutoFit/>
          </a:bodyPr>
          <a:lstStyle/>
          <a:p>
            <a:pPr algn="just" hangingPunct="0">
              <a:spcAft>
                <a:spcPts val="0"/>
              </a:spcAft>
            </a:pPr>
            <a:r>
              <a:rPr lang="fr-FR" sz="2400" dirty="0">
                <a:solidFill>
                  <a:srgbClr val="000000"/>
                </a:solidFill>
                <a:latin typeface="+mn-lt"/>
                <a:ea typeface="Times New Roman"/>
                <a:cs typeface="Times New Roman"/>
              </a:rPr>
              <a:t>Pr 14:8 </a:t>
            </a:r>
            <a:r>
              <a:rPr lang="fr-FR" sz="2400" b="1" dirty="0">
                <a:solidFill>
                  <a:srgbClr val="000000"/>
                </a:solidFill>
                <a:latin typeface="+mn-lt"/>
                <a:ea typeface="Times New Roman"/>
                <a:cs typeface="Times New Roman"/>
              </a:rPr>
              <a:t>La sagesse de l'homme prudent, c'est l'intelligence de sa voie;</a:t>
            </a:r>
            <a:r>
              <a:rPr lang="fr-FR" sz="2400" dirty="0">
                <a:solidFill>
                  <a:srgbClr val="000000"/>
                </a:solidFill>
                <a:latin typeface="+mn-lt"/>
                <a:ea typeface="Times New Roman"/>
                <a:cs typeface="Times New Roman"/>
              </a:rPr>
              <a:t> La folie des insensés, c'est la tromperie.</a:t>
            </a:r>
            <a:endParaRPr lang="fr-FR" sz="2400" dirty="0">
              <a:latin typeface="+mn-lt"/>
              <a:ea typeface="Times New Roman"/>
              <a:cs typeface="Times New Roman"/>
            </a:endParaRPr>
          </a:p>
          <a:p>
            <a:pPr algn="just" hangingPunct="0">
              <a:spcAft>
                <a:spcPts val="0"/>
              </a:spcAft>
            </a:pPr>
            <a:endParaRPr lang="fr-FR" sz="2400" b="1" dirty="0" smtClean="0">
              <a:solidFill>
                <a:srgbClr val="000000"/>
              </a:solidFill>
              <a:latin typeface="+mn-lt"/>
              <a:ea typeface="Times New Roman"/>
              <a:cs typeface="Times New Roman"/>
            </a:endParaRPr>
          </a:p>
          <a:p>
            <a:pPr algn="just" hangingPunct="0">
              <a:spcAft>
                <a:spcPts val="0"/>
              </a:spcAft>
            </a:pPr>
            <a:r>
              <a:rPr lang="fr-FR" sz="2400" dirty="0" smtClean="0">
                <a:solidFill>
                  <a:srgbClr val="000000"/>
                </a:solidFill>
                <a:latin typeface="+mn-lt"/>
                <a:ea typeface="Times New Roman"/>
                <a:cs typeface="Times New Roman"/>
              </a:rPr>
              <a:t>Pr 22:6 </a:t>
            </a:r>
            <a:r>
              <a:rPr lang="fr-FR" sz="2400" b="1" dirty="0" smtClean="0">
                <a:solidFill>
                  <a:srgbClr val="000000"/>
                </a:solidFill>
                <a:latin typeface="+mn-lt"/>
                <a:ea typeface="Times New Roman"/>
                <a:cs typeface="Times New Roman"/>
              </a:rPr>
              <a:t>Élève </a:t>
            </a:r>
            <a:r>
              <a:rPr lang="fr-FR" sz="2400" b="1" dirty="0">
                <a:solidFill>
                  <a:srgbClr val="000000"/>
                </a:solidFill>
                <a:latin typeface="+mn-lt"/>
                <a:ea typeface="Times New Roman"/>
                <a:cs typeface="Times New Roman"/>
              </a:rPr>
              <a:t>le jeune garçon selon la règle de sa voie;</a:t>
            </a:r>
            <a:r>
              <a:rPr lang="fr-FR" sz="2400" dirty="0">
                <a:solidFill>
                  <a:srgbClr val="000000"/>
                </a:solidFill>
                <a:latin typeface="+mn-lt"/>
                <a:ea typeface="Times New Roman"/>
                <a:cs typeface="Times New Roman"/>
              </a:rPr>
              <a:t> même lorsqu'il vieillira, il ne s'en détournera point. (Proverbes 22:6, DBY).</a:t>
            </a:r>
            <a:endParaRPr lang="fr-FR" sz="2400" dirty="0">
              <a:latin typeface="+mn-lt"/>
              <a:ea typeface="Times New Roman"/>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dirty="0" smtClean="0">
                <a:latin typeface="+mn-lt"/>
              </a:rPr>
              <a:t>8) Intelligence pour maîtriser </a:t>
            </a:r>
            <a:r>
              <a:rPr lang="fr-FR" sz="4400" dirty="0">
                <a:latin typeface="+mn-lt"/>
              </a:rPr>
              <a:t>la </a:t>
            </a:r>
            <a:r>
              <a:rPr lang="fr-FR" sz="4400" dirty="0" smtClean="0">
                <a:latin typeface="+mn-lt"/>
              </a:rPr>
              <a:t>colère</a:t>
            </a:r>
            <a:endParaRPr lang="fr-FR" dirty="0"/>
          </a:p>
        </p:txBody>
      </p:sp>
      <p:sp>
        <p:nvSpPr>
          <p:cNvPr id="3" name="Espace réservé du contenu 2"/>
          <p:cNvSpPr>
            <a:spLocks noGrp="1"/>
          </p:cNvSpPr>
          <p:nvPr>
            <p:ph idx="1"/>
          </p:nvPr>
        </p:nvSpPr>
        <p:spPr/>
        <p:txBody>
          <a:bodyPr/>
          <a:lstStyle/>
          <a:p>
            <a:pPr algn="just" hangingPunct="0">
              <a:spcAft>
                <a:spcPts val="0"/>
              </a:spcAft>
            </a:pPr>
            <a:r>
              <a:rPr lang="fr-FR" sz="2400" dirty="0">
                <a:solidFill>
                  <a:srgbClr val="000000"/>
                </a:solidFill>
                <a:ea typeface="Times New Roman"/>
                <a:cs typeface="Times New Roman"/>
              </a:rPr>
              <a:t>Pr 14:29 </a:t>
            </a:r>
            <a:r>
              <a:rPr lang="fr-FR" sz="2400" b="1" dirty="0">
                <a:solidFill>
                  <a:srgbClr val="000000"/>
                </a:solidFill>
                <a:ea typeface="Times New Roman"/>
                <a:cs typeface="Times New Roman"/>
              </a:rPr>
              <a:t>Celui qui est lent à la colère a une grande intelligence,</a:t>
            </a:r>
            <a:r>
              <a:rPr lang="fr-FR" sz="2400" dirty="0">
                <a:solidFill>
                  <a:srgbClr val="000000"/>
                </a:solidFill>
                <a:ea typeface="Times New Roman"/>
                <a:cs typeface="Times New Roman"/>
              </a:rPr>
              <a:t> Mais celui qui est prompt à s'emporter proclame sa folie.</a:t>
            </a:r>
            <a:endParaRPr lang="fr-FR" sz="2400" dirty="0">
              <a:ea typeface="Times New Roman"/>
              <a:cs typeface="Times New Roman"/>
            </a:endParaRPr>
          </a:p>
          <a:p>
            <a:pPr algn="just" hangingPunct="0">
              <a:spcAft>
                <a:spcPts val="0"/>
              </a:spcAft>
            </a:pPr>
            <a:r>
              <a:rPr lang="fr-FR" sz="2400" dirty="0">
                <a:solidFill>
                  <a:srgbClr val="000000"/>
                </a:solidFill>
                <a:ea typeface="Times New Roman"/>
                <a:cs typeface="Times New Roman"/>
              </a:rPr>
              <a:t>Pr 17:27 Celui qui retient ses paroles connaît la science, </a:t>
            </a:r>
            <a:r>
              <a:rPr lang="fr-FR" sz="2400" b="1" dirty="0">
                <a:solidFill>
                  <a:srgbClr val="000000"/>
                </a:solidFill>
                <a:ea typeface="Times New Roman"/>
                <a:cs typeface="Times New Roman"/>
              </a:rPr>
              <a:t>Et celui qui a l'esprit calme est un homme intelligent.</a:t>
            </a:r>
            <a:endParaRPr lang="fr-FR" sz="2400" dirty="0">
              <a:ea typeface="Times New Roman"/>
              <a:cs typeface="Times New Roman"/>
            </a:endParaRPr>
          </a:p>
          <a:p>
            <a:pPr algn="just" hangingPunct="0">
              <a:spcAft>
                <a:spcPts val="0"/>
              </a:spcAft>
            </a:pPr>
            <a:r>
              <a:rPr lang="fr-FR" sz="2400" dirty="0">
                <a:solidFill>
                  <a:srgbClr val="000000"/>
                </a:solidFill>
                <a:ea typeface="Times New Roman"/>
                <a:cs typeface="Times New Roman"/>
              </a:rPr>
              <a:t>Pr 11:12 Celui qui méprise son prochain est dépourvu de sens, </a:t>
            </a:r>
            <a:r>
              <a:rPr lang="fr-FR" sz="2400" b="1" dirty="0">
                <a:solidFill>
                  <a:srgbClr val="000000"/>
                </a:solidFill>
                <a:ea typeface="Times New Roman"/>
                <a:cs typeface="Times New Roman"/>
              </a:rPr>
              <a:t>Mais l'homme qui a de l'intelligence se tait.</a:t>
            </a:r>
            <a:endParaRPr lang="fr-FR" sz="2400" dirty="0">
              <a:ea typeface="Times New Roman"/>
              <a:cs typeface="Times New Roman"/>
            </a:endParaRPr>
          </a:p>
          <a:p>
            <a:endParaRPr lang="fr-FR" dirty="0"/>
          </a:p>
        </p:txBody>
      </p:sp>
    </p:spTree>
    <p:extLst>
      <p:ext uri="{BB962C8B-B14F-4D97-AF65-F5344CB8AC3E}">
        <p14:creationId xmlns:p14="http://schemas.microsoft.com/office/powerpoint/2010/main" val="1849423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a:latin typeface="+mn-lt"/>
              </a:rPr>
              <a:t>9)Intelligence pour accepter la correction</a:t>
            </a:r>
          </a:p>
        </p:txBody>
      </p:sp>
      <p:sp>
        <p:nvSpPr>
          <p:cNvPr id="3" name="Espace réservé du contenu 2"/>
          <p:cNvSpPr>
            <a:spLocks noGrp="1"/>
          </p:cNvSpPr>
          <p:nvPr>
            <p:ph idx="1"/>
          </p:nvPr>
        </p:nvSpPr>
        <p:spPr/>
        <p:txBody>
          <a:bodyPr/>
          <a:lstStyle/>
          <a:p>
            <a:r>
              <a:rPr lang="fr-FR" sz="2400" dirty="0">
                <a:solidFill>
                  <a:srgbClr val="000000"/>
                </a:solidFill>
                <a:ea typeface="Times New Roman"/>
                <a:cs typeface="Times New Roman"/>
              </a:rPr>
              <a:t>Pr 15:32 Celui qui rejette la correction méprise son âme, Mais celui qui écoute la réprimande acquiert l'intelligence.</a:t>
            </a:r>
            <a:endParaRPr lang="fr-FR" sz="2400" dirty="0">
              <a:ea typeface="Times New Roman"/>
              <a:cs typeface="Times New Roman"/>
            </a:endParaRPr>
          </a:p>
          <a:p>
            <a:endParaRPr lang="fr-FR" dirty="0"/>
          </a:p>
        </p:txBody>
      </p:sp>
    </p:spTree>
    <p:extLst>
      <p:ext uri="{BB962C8B-B14F-4D97-AF65-F5344CB8AC3E}">
        <p14:creationId xmlns:p14="http://schemas.microsoft.com/office/powerpoint/2010/main" val="2889662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latin typeface="+mn-lt"/>
              </a:rPr>
              <a:t>10) Intelligence permettant  d’accéder au salut</a:t>
            </a:r>
            <a:endParaRPr lang="fr-FR" sz="4000" dirty="0">
              <a:latin typeface="+mn-lt"/>
            </a:endParaRPr>
          </a:p>
        </p:txBody>
      </p:sp>
      <p:sp>
        <p:nvSpPr>
          <p:cNvPr id="3" name="Espace réservé du contenu 2"/>
          <p:cNvSpPr>
            <a:spLocks noGrp="1"/>
          </p:cNvSpPr>
          <p:nvPr>
            <p:ph idx="1"/>
          </p:nvPr>
        </p:nvSpPr>
        <p:spPr/>
        <p:txBody>
          <a:bodyPr>
            <a:normAutofit fontScale="92500" lnSpcReduction="20000"/>
          </a:bodyPr>
          <a:lstStyle/>
          <a:p>
            <a:pPr marL="0" lvl="0" indent="0" algn="just" hangingPunct="0">
              <a:spcBef>
                <a:spcPts val="0"/>
              </a:spcBef>
              <a:buClrTx/>
              <a:buSzTx/>
              <a:buNone/>
            </a:pPr>
            <a:r>
              <a:rPr lang="fr-FR" sz="1800" dirty="0">
                <a:solidFill>
                  <a:srgbClr val="000000"/>
                </a:solidFill>
                <a:ea typeface="Times New Roman"/>
                <a:cs typeface="Times New Roman"/>
              </a:rPr>
              <a:t>Isa 33:6 Tes jours seront en sûreté; </a:t>
            </a:r>
            <a:r>
              <a:rPr lang="fr-FR" sz="1800" b="1" dirty="0">
                <a:solidFill>
                  <a:srgbClr val="000000"/>
                </a:solidFill>
                <a:ea typeface="Times New Roman"/>
                <a:cs typeface="Times New Roman"/>
              </a:rPr>
              <a:t>La sagesse et l'intelligence sont une source de salut; La crainte de l'Éternel, C'est là le trésor de Sion.</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err="1">
                <a:solidFill>
                  <a:srgbClr val="000000"/>
                </a:solidFill>
                <a:ea typeface="Times New Roman"/>
                <a:cs typeface="Times New Roman"/>
              </a:rPr>
              <a:t>Ro</a:t>
            </a:r>
            <a:r>
              <a:rPr lang="fr-FR" sz="1800" dirty="0">
                <a:solidFill>
                  <a:srgbClr val="000000"/>
                </a:solidFill>
                <a:ea typeface="Times New Roman"/>
                <a:cs typeface="Times New Roman"/>
              </a:rPr>
              <a:t> 1:20-21 En effet, les perfections invisibles de Dieu, sa puissance éternelle et sa divinité, se voient comme à l'</a:t>
            </a:r>
            <a:r>
              <a:rPr lang="fr-FR" sz="1800" dirty="0" err="1">
                <a:solidFill>
                  <a:srgbClr val="000000"/>
                </a:solidFill>
                <a:ea typeface="Times New Roman"/>
                <a:cs typeface="Times New Roman"/>
              </a:rPr>
              <a:t>oeil</a:t>
            </a:r>
            <a:r>
              <a:rPr lang="fr-FR" sz="1800" dirty="0">
                <a:solidFill>
                  <a:srgbClr val="000000"/>
                </a:solidFill>
                <a:ea typeface="Times New Roman"/>
                <a:cs typeface="Times New Roman"/>
              </a:rPr>
              <a:t>, depuis la création du monde, quand on les considère dans ses ouvrages. Ils sont donc </a:t>
            </a:r>
            <a:r>
              <a:rPr lang="fr-FR" sz="1800" dirty="0" smtClean="0">
                <a:solidFill>
                  <a:srgbClr val="000000"/>
                </a:solidFill>
                <a:ea typeface="Times New Roman"/>
                <a:cs typeface="Times New Roman"/>
              </a:rPr>
              <a:t>inexcusables, puisque </a:t>
            </a:r>
            <a:r>
              <a:rPr lang="fr-FR" sz="1800" dirty="0">
                <a:solidFill>
                  <a:srgbClr val="000000"/>
                </a:solidFill>
                <a:ea typeface="Times New Roman"/>
                <a:cs typeface="Times New Roman"/>
              </a:rPr>
              <a:t>ayant connu Dieu, ils ne l'ont point glorifié comme Dieu, et ne lui ont point rendu grâces; </a:t>
            </a:r>
            <a:r>
              <a:rPr lang="fr-FR" sz="1800" b="1" dirty="0">
                <a:solidFill>
                  <a:srgbClr val="000000"/>
                </a:solidFill>
                <a:ea typeface="Times New Roman"/>
                <a:cs typeface="Times New Roman"/>
              </a:rPr>
              <a:t>mais ils se sont égarés dans leurs pensées, et leur </a:t>
            </a:r>
            <a:r>
              <a:rPr lang="fr-FR" sz="1800" b="1" dirty="0" smtClean="0">
                <a:solidFill>
                  <a:srgbClr val="000000"/>
                </a:solidFill>
                <a:ea typeface="Times New Roman"/>
                <a:cs typeface="Times New Roman"/>
              </a:rPr>
              <a:t>cœur </a:t>
            </a:r>
            <a:r>
              <a:rPr lang="fr-FR" sz="1800" b="1" dirty="0">
                <a:solidFill>
                  <a:srgbClr val="000000"/>
                </a:solidFill>
                <a:ea typeface="Times New Roman"/>
                <a:cs typeface="Times New Roman"/>
              </a:rPr>
              <a:t>sans intelligence a été plongé dans les ténèbres.</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Comme ils ne se sont pas souciés de connaître Dieu, Dieu les a livrés à leur sens réprouvé, pour commettre des choses indignes, étant remplis de toute espèce d'injustice, de méchanceté, de cupidité, de malice; pleins d'envie, de meurtre, de querelle, de ruse, de malignité; rapporteurs, médisants, impies, arrogants, hautains, fanfarons</a:t>
            </a:r>
            <a:r>
              <a:rPr lang="fr-FR" sz="1800" b="1" dirty="0">
                <a:solidFill>
                  <a:srgbClr val="000000"/>
                </a:solidFill>
                <a:ea typeface="Times New Roman"/>
                <a:cs typeface="Times New Roman"/>
              </a:rPr>
              <a:t>, ingénieux au mal, rebelles à leurs parents, dépourvus d'intelligence,</a:t>
            </a:r>
            <a:r>
              <a:rPr lang="fr-FR" sz="1800" dirty="0">
                <a:solidFill>
                  <a:srgbClr val="000000"/>
                </a:solidFill>
                <a:ea typeface="Times New Roman"/>
                <a:cs typeface="Times New Roman"/>
              </a:rPr>
              <a:t> de loyauté, d'affection naturelle, de miséricorde. (Rom. 1:28-31, LSG).</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dirty="0">
                <a:solidFill>
                  <a:srgbClr val="000000"/>
                </a:solidFill>
                <a:ea typeface="Times New Roman"/>
                <a:cs typeface="Times New Roman"/>
              </a:rPr>
              <a:t>Frères, le </a:t>
            </a:r>
            <a:r>
              <a:rPr lang="fr-FR" sz="1800" dirty="0" smtClean="0">
                <a:solidFill>
                  <a:srgbClr val="000000"/>
                </a:solidFill>
                <a:ea typeface="Times New Roman"/>
                <a:cs typeface="Times New Roman"/>
              </a:rPr>
              <a:t>vœu </a:t>
            </a:r>
            <a:r>
              <a:rPr lang="fr-FR" sz="1800" dirty="0">
                <a:solidFill>
                  <a:srgbClr val="000000"/>
                </a:solidFill>
                <a:ea typeface="Times New Roman"/>
                <a:cs typeface="Times New Roman"/>
              </a:rPr>
              <a:t>de mon </a:t>
            </a:r>
            <a:r>
              <a:rPr lang="fr-FR" sz="1800" dirty="0" smtClean="0">
                <a:solidFill>
                  <a:srgbClr val="000000"/>
                </a:solidFill>
                <a:ea typeface="Times New Roman"/>
                <a:cs typeface="Times New Roman"/>
              </a:rPr>
              <a:t>cœur </a:t>
            </a:r>
            <a:r>
              <a:rPr lang="fr-FR" sz="1800" dirty="0">
                <a:solidFill>
                  <a:srgbClr val="000000"/>
                </a:solidFill>
                <a:ea typeface="Times New Roman"/>
                <a:cs typeface="Times New Roman"/>
              </a:rPr>
              <a:t>et ma prière à Dieu pour eux, c'est qu'ils soient sauvés. Je leur rends le témoignage qu'ils ont du zèle pour Dieu, mais sans intelligence: (Rom 10:1-2, LSG).</a:t>
            </a:r>
            <a:endParaRPr lang="fr-FR" sz="1800" dirty="0">
              <a:solidFill>
                <a:prstClr val="black"/>
              </a:solidFill>
              <a:ea typeface="Times New Roman"/>
              <a:cs typeface="Times New Roman"/>
            </a:endParaRPr>
          </a:p>
          <a:p>
            <a:pPr marL="0" lvl="0" indent="0" algn="just" hangingPunct="0">
              <a:spcBef>
                <a:spcPts val="0"/>
              </a:spcBef>
              <a:buClrTx/>
              <a:buSzTx/>
              <a:buNone/>
            </a:pPr>
            <a:r>
              <a:rPr lang="fr-FR" sz="1800" b="1" dirty="0" err="1">
                <a:solidFill>
                  <a:srgbClr val="000000"/>
                </a:solidFill>
                <a:ea typeface="Times New Roman"/>
                <a:cs typeface="Times New Roman"/>
              </a:rPr>
              <a:t>Ro</a:t>
            </a:r>
            <a:r>
              <a:rPr lang="fr-FR" sz="1800" b="1" dirty="0">
                <a:solidFill>
                  <a:srgbClr val="000000"/>
                </a:solidFill>
                <a:ea typeface="Times New Roman"/>
                <a:cs typeface="Times New Roman"/>
              </a:rPr>
              <a:t> 12:2 Ne vous conformez pas au siècle présent, mais soyez transformés par le renouvellement de l'intelligence, afin que vous discerniez quelle est la volonté de Dieu, ce qui est bon, agréable et parfait.</a:t>
            </a:r>
            <a:endParaRPr lang="fr-FR" sz="1800" dirty="0">
              <a:solidFill>
                <a:prstClr val="black"/>
              </a:solidFill>
              <a:ea typeface="Times New Roman"/>
              <a:cs typeface="Times New Roman"/>
            </a:endParaRPr>
          </a:p>
          <a:p>
            <a:endParaRPr lang="fr-FR" dirty="0"/>
          </a:p>
        </p:txBody>
      </p:sp>
    </p:spTree>
    <p:extLst>
      <p:ext uri="{BB962C8B-B14F-4D97-AF65-F5344CB8AC3E}">
        <p14:creationId xmlns:p14="http://schemas.microsoft.com/office/powerpoint/2010/main" val="1825400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hangingPunct="0">
              <a:spcBef>
                <a:spcPts val="0"/>
              </a:spcBef>
            </a:pPr>
            <a:r>
              <a:rPr lang="fr-FR" sz="4000" dirty="0">
                <a:latin typeface="+mn-lt"/>
              </a:rPr>
              <a:t>11) Intelligence pour conduire des </a:t>
            </a:r>
            <a:r>
              <a:rPr lang="fr-FR" sz="4000" dirty="0" smtClean="0">
                <a:latin typeface="+mn-lt"/>
              </a:rPr>
              <a:t>hommes</a:t>
            </a:r>
            <a:endParaRPr lang="fr-FR" sz="4000" dirty="0">
              <a:latin typeface="+mn-lt"/>
            </a:endParaRPr>
          </a:p>
        </p:txBody>
      </p:sp>
      <p:sp>
        <p:nvSpPr>
          <p:cNvPr id="3" name="Espace réservé du contenu 2"/>
          <p:cNvSpPr>
            <a:spLocks noGrp="1"/>
          </p:cNvSpPr>
          <p:nvPr>
            <p:ph idx="1"/>
          </p:nvPr>
        </p:nvSpPr>
        <p:spPr/>
        <p:txBody>
          <a:bodyPr/>
          <a:lstStyle/>
          <a:p>
            <a:pPr algn="just" hangingPunct="0">
              <a:spcAft>
                <a:spcPts val="0"/>
              </a:spcAft>
            </a:pPr>
            <a:r>
              <a:rPr lang="fr-FR" sz="2400" dirty="0" err="1">
                <a:solidFill>
                  <a:srgbClr val="000000"/>
                </a:solidFill>
                <a:ea typeface="Times New Roman"/>
                <a:cs typeface="Times New Roman"/>
              </a:rPr>
              <a:t>Jer</a:t>
            </a:r>
            <a:r>
              <a:rPr lang="fr-FR" sz="2400" dirty="0">
                <a:solidFill>
                  <a:srgbClr val="000000"/>
                </a:solidFill>
                <a:ea typeface="Times New Roman"/>
                <a:cs typeface="Times New Roman"/>
              </a:rPr>
              <a:t> 3:15 Je vous donnerai des bergers selon mon </a:t>
            </a:r>
            <a:r>
              <a:rPr lang="fr-FR" sz="2400" dirty="0" err="1">
                <a:solidFill>
                  <a:srgbClr val="000000"/>
                </a:solidFill>
                <a:ea typeface="Times New Roman"/>
                <a:cs typeface="Times New Roman"/>
              </a:rPr>
              <a:t>coeur</a:t>
            </a:r>
            <a:r>
              <a:rPr lang="fr-FR" sz="2400" dirty="0">
                <a:solidFill>
                  <a:srgbClr val="000000"/>
                </a:solidFill>
                <a:ea typeface="Times New Roman"/>
                <a:cs typeface="Times New Roman"/>
              </a:rPr>
              <a:t>, </a:t>
            </a:r>
            <a:r>
              <a:rPr lang="fr-FR" sz="2400" b="1" dirty="0">
                <a:solidFill>
                  <a:srgbClr val="000000"/>
                </a:solidFill>
                <a:ea typeface="Times New Roman"/>
                <a:cs typeface="Times New Roman"/>
              </a:rPr>
              <a:t>Et ils vous paîtront avec intelligence et avec sagesse</a:t>
            </a:r>
            <a:r>
              <a:rPr lang="fr-FR" sz="2400" b="1" dirty="0" smtClean="0">
                <a:solidFill>
                  <a:srgbClr val="000000"/>
                </a:solidFill>
                <a:ea typeface="Times New Roman"/>
                <a:cs typeface="Times New Roman"/>
              </a:rPr>
              <a:t>.</a:t>
            </a:r>
          </a:p>
          <a:p>
            <a:pPr marL="0" indent="0" algn="just" hangingPunct="0">
              <a:spcAft>
                <a:spcPts val="0"/>
              </a:spcAft>
              <a:buNone/>
            </a:pPr>
            <a:endParaRPr lang="fr-FR" sz="2400" dirty="0">
              <a:ea typeface="Times New Roman"/>
              <a:cs typeface="Times New Roman"/>
            </a:endParaRPr>
          </a:p>
          <a:p>
            <a:pPr algn="just" hangingPunct="0">
              <a:spcAft>
                <a:spcPts val="0"/>
              </a:spcAft>
            </a:pPr>
            <a:r>
              <a:rPr lang="fr-FR" sz="2400" dirty="0">
                <a:solidFill>
                  <a:srgbClr val="000000"/>
                </a:solidFill>
                <a:ea typeface="Times New Roman"/>
                <a:cs typeface="Times New Roman"/>
              </a:rPr>
              <a:t>Ps 78:72 Et David les dirigea avec un </a:t>
            </a:r>
            <a:r>
              <a:rPr lang="fr-FR" sz="2400" dirty="0" err="1">
                <a:solidFill>
                  <a:srgbClr val="000000"/>
                </a:solidFill>
                <a:ea typeface="Times New Roman"/>
                <a:cs typeface="Times New Roman"/>
              </a:rPr>
              <a:t>coeur</a:t>
            </a:r>
            <a:r>
              <a:rPr lang="fr-FR" sz="2400" dirty="0">
                <a:solidFill>
                  <a:srgbClr val="000000"/>
                </a:solidFill>
                <a:ea typeface="Times New Roman"/>
                <a:cs typeface="Times New Roman"/>
              </a:rPr>
              <a:t> intègre, </a:t>
            </a:r>
            <a:r>
              <a:rPr lang="fr-FR" sz="2400" b="1" dirty="0">
                <a:solidFill>
                  <a:srgbClr val="000000"/>
                </a:solidFill>
                <a:ea typeface="Times New Roman"/>
                <a:cs typeface="Times New Roman"/>
              </a:rPr>
              <a:t>Et les conduisit avec des mains intelligentes.</a:t>
            </a:r>
            <a:endParaRPr lang="fr-FR" sz="2400" dirty="0">
              <a:ea typeface="Times New Roman"/>
              <a:cs typeface="Times New Roman"/>
            </a:endParaRPr>
          </a:p>
          <a:p>
            <a:endParaRPr lang="fr-FR" dirty="0"/>
          </a:p>
        </p:txBody>
      </p:sp>
    </p:spTree>
    <p:extLst>
      <p:ext uri="{BB962C8B-B14F-4D97-AF65-F5344CB8AC3E}">
        <p14:creationId xmlns:p14="http://schemas.microsoft.com/office/powerpoint/2010/main" val="21197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normAutofit/>
          </a:bodyPr>
          <a:lstStyle/>
          <a:p>
            <a:pPr lvl="0" hangingPunct="0">
              <a:spcBef>
                <a:spcPts val="0"/>
              </a:spcBef>
            </a:pPr>
            <a:r>
              <a:rPr lang="fr-FR" sz="4000" dirty="0">
                <a:latin typeface="+mn-lt"/>
              </a:rPr>
              <a:t>12) Intelligence du langage</a:t>
            </a:r>
          </a:p>
        </p:txBody>
      </p:sp>
      <p:sp>
        <p:nvSpPr>
          <p:cNvPr id="3" name="Espace réservé du contenu 2"/>
          <p:cNvSpPr>
            <a:spLocks noGrp="1"/>
          </p:cNvSpPr>
          <p:nvPr>
            <p:ph idx="1"/>
          </p:nvPr>
        </p:nvSpPr>
        <p:spPr/>
        <p:txBody>
          <a:bodyPr/>
          <a:lstStyle/>
          <a:p>
            <a:r>
              <a:rPr lang="fr-FR" sz="2400" dirty="0">
                <a:solidFill>
                  <a:srgbClr val="000000"/>
                </a:solidFill>
                <a:ea typeface="Times New Roman"/>
                <a:cs typeface="Times New Roman"/>
              </a:rPr>
              <a:t>1Sa 16:18 L'un des serviteurs prit la parole, et dit: Voici, j'ai vu un fils d'</a:t>
            </a:r>
            <a:r>
              <a:rPr lang="fr-FR" sz="2400" dirty="0" err="1">
                <a:solidFill>
                  <a:srgbClr val="000000"/>
                </a:solidFill>
                <a:ea typeface="Times New Roman"/>
                <a:cs typeface="Times New Roman"/>
              </a:rPr>
              <a:t>Isaï</a:t>
            </a:r>
            <a:r>
              <a:rPr lang="fr-FR" sz="2400" dirty="0">
                <a:solidFill>
                  <a:srgbClr val="000000"/>
                </a:solidFill>
                <a:ea typeface="Times New Roman"/>
                <a:cs typeface="Times New Roman"/>
              </a:rPr>
              <a:t>, </a:t>
            </a:r>
            <a:r>
              <a:rPr lang="fr-FR" sz="2400" dirty="0" err="1">
                <a:solidFill>
                  <a:srgbClr val="000000"/>
                </a:solidFill>
                <a:ea typeface="Times New Roman"/>
                <a:cs typeface="Times New Roman"/>
              </a:rPr>
              <a:t>Bethléhémite</a:t>
            </a:r>
            <a:r>
              <a:rPr lang="fr-FR" sz="2400" dirty="0">
                <a:solidFill>
                  <a:srgbClr val="000000"/>
                </a:solidFill>
                <a:ea typeface="Times New Roman"/>
                <a:cs typeface="Times New Roman"/>
              </a:rPr>
              <a:t>, qui sait jouer; c'est aussi un homme fort et vaillant, un guerrier, parlant bien </a:t>
            </a:r>
            <a:r>
              <a:rPr lang="fr-FR" sz="2400" b="1" dirty="0">
                <a:solidFill>
                  <a:srgbClr val="000000"/>
                </a:solidFill>
                <a:ea typeface="Times New Roman"/>
                <a:cs typeface="Times New Roman"/>
              </a:rPr>
              <a:t>( racine =&gt; intelligent )</a:t>
            </a:r>
            <a:r>
              <a:rPr lang="fr-FR" sz="2400" dirty="0">
                <a:solidFill>
                  <a:srgbClr val="000000"/>
                </a:solidFill>
                <a:ea typeface="Times New Roman"/>
                <a:cs typeface="Times New Roman"/>
              </a:rPr>
              <a:t> et d'une belle figure, et l'Éternel est avec lui.</a:t>
            </a:r>
            <a:endParaRPr lang="fr-FR" sz="2400" dirty="0">
              <a:ea typeface="Times New Roman"/>
              <a:cs typeface="Times New Roman"/>
            </a:endParaRPr>
          </a:p>
          <a:p>
            <a:r>
              <a:rPr lang="fr-FR" dirty="0"/>
              <a:t>Ps 45 </a:t>
            </a:r>
            <a:r>
              <a:rPr lang="fr-FR" sz="2400" dirty="0">
                <a:solidFill>
                  <a:srgbClr val="000000"/>
                </a:solidFill>
                <a:ea typeface="Times New Roman"/>
                <a:cs typeface="Times New Roman"/>
              </a:rPr>
              <a:t>Au chef des chantres. Sur les lis. Des fils de </a:t>
            </a:r>
            <a:r>
              <a:rPr lang="fr-FR" sz="2400" dirty="0" err="1">
                <a:solidFill>
                  <a:srgbClr val="000000"/>
                </a:solidFill>
                <a:ea typeface="Times New Roman"/>
                <a:cs typeface="Times New Roman"/>
              </a:rPr>
              <a:t>Koré</a:t>
            </a:r>
            <a:r>
              <a:rPr lang="fr-FR" sz="2400" dirty="0">
                <a:solidFill>
                  <a:srgbClr val="000000"/>
                </a:solidFill>
                <a:ea typeface="Times New Roman"/>
                <a:cs typeface="Times New Roman"/>
              </a:rPr>
              <a:t>. Cantique. Chant d’amour. (45-2) Des paroles pleines de charme bouillonnent dans mon cœur. Je dis: Mon œuvre est pour le roi ! </a:t>
            </a:r>
            <a:r>
              <a:rPr lang="fr-FR" sz="2400" b="1" dirty="0">
                <a:solidFill>
                  <a:srgbClr val="000000"/>
                </a:solidFill>
                <a:ea typeface="Times New Roman"/>
                <a:cs typeface="Times New Roman"/>
              </a:rPr>
              <a:t>Que ma langue soit comme la plume d’un habile écrivain !</a:t>
            </a:r>
          </a:p>
          <a:p>
            <a:endParaRPr lang="fr-FR" dirty="0"/>
          </a:p>
        </p:txBody>
      </p:sp>
    </p:spTree>
    <p:extLst>
      <p:ext uri="{BB962C8B-B14F-4D97-AF65-F5344CB8AC3E}">
        <p14:creationId xmlns:p14="http://schemas.microsoft.com/office/powerpoint/2010/main" val="4161526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hangingPunct="0">
              <a:spcBef>
                <a:spcPts val="0"/>
              </a:spcBef>
            </a:pPr>
            <a:r>
              <a:rPr lang="fr-FR" sz="4000" dirty="0">
                <a:latin typeface="+mn-lt"/>
              </a:rPr>
              <a:t>13) Intelligence pour </a:t>
            </a:r>
            <a:r>
              <a:rPr lang="fr-FR" sz="4000" dirty="0" smtClean="0">
                <a:latin typeface="+mn-lt"/>
              </a:rPr>
              <a:t>comprendre </a:t>
            </a:r>
            <a:r>
              <a:rPr lang="fr-FR" sz="4000" dirty="0">
                <a:latin typeface="+mn-lt"/>
              </a:rPr>
              <a:t>et expliquer</a:t>
            </a:r>
          </a:p>
        </p:txBody>
      </p:sp>
      <p:sp>
        <p:nvSpPr>
          <p:cNvPr id="3" name="Espace réservé du contenu 2"/>
          <p:cNvSpPr>
            <a:spLocks noGrp="1"/>
          </p:cNvSpPr>
          <p:nvPr>
            <p:ph idx="1"/>
          </p:nvPr>
        </p:nvSpPr>
        <p:spPr>
          <a:xfrm>
            <a:off x="179512" y="1935480"/>
            <a:ext cx="8507288" cy="4389120"/>
          </a:xfrm>
        </p:spPr>
        <p:txBody>
          <a:bodyPr>
            <a:normAutofit fontScale="77500" lnSpcReduction="20000"/>
          </a:bodyPr>
          <a:lstStyle/>
          <a:p>
            <a:r>
              <a:rPr lang="fr-FR" dirty="0"/>
              <a:t>Josué, </a:t>
            </a:r>
            <a:r>
              <a:rPr lang="fr-FR" dirty="0" err="1"/>
              <a:t>Bani</a:t>
            </a:r>
            <a:r>
              <a:rPr lang="fr-FR" dirty="0"/>
              <a:t>, </a:t>
            </a:r>
            <a:r>
              <a:rPr lang="fr-FR" dirty="0" err="1"/>
              <a:t>Schérébia</a:t>
            </a:r>
            <a:r>
              <a:rPr lang="fr-FR" dirty="0"/>
              <a:t>, </a:t>
            </a:r>
            <a:r>
              <a:rPr lang="fr-FR" dirty="0" err="1"/>
              <a:t>Jamin</a:t>
            </a:r>
            <a:r>
              <a:rPr lang="fr-FR" dirty="0"/>
              <a:t>, </a:t>
            </a:r>
            <a:r>
              <a:rPr lang="fr-FR" dirty="0" err="1"/>
              <a:t>Akkub</a:t>
            </a:r>
            <a:r>
              <a:rPr lang="fr-FR" dirty="0"/>
              <a:t>, </a:t>
            </a:r>
            <a:r>
              <a:rPr lang="fr-FR" dirty="0" err="1"/>
              <a:t>Schabbethaï</a:t>
            </a:r>
            <a:r>
              <a:rPr lang="fr-FR" dirty="0"/>
              <a:t>, </a:t>
            </a:r>
            <a:r>
              <a:rPr lang="fr-FR" dirty="0" err="1"/>
              <a:t>Hodija</a:t>
            </a:r>
            <a:r>
              <a:rPr lang="fr-FR" dirty="0"/>
              <a:t>, </a:t>
            </a:r>
            <a:r>
              <a:rPr lang="fr-FR" dirty="0" err="1"/>
              <a:t>Maaséja</a:t>
            </a:r>
            <a:r>
              <a:rPr lang="fr-FR" dirty="0"/>
              <a:t>, </a:t>
            </a:r>
            <a:r>
              <a:rPr lang="fr-FR" dirty="0" err="1"/>
              <a:t>Kelitha</a:t>
            </a:r>
            <a:r>
              <a:rPr lang="fr-FR" dirty="0"/>
              <a:t>, </a:t>
            </a:r>
            <a:r>
              <a:rPr lang="fr-FR" dirty="0" err="1"/>
              <a:t>Azaria</a:t>
            </a:r>
            <a:r>
              <a:rPr lang="fr-FR" dirty="0"/>
              <a:t>, </a:t>
            </a:r>
            <a:r>
              <a:rPr lang="fr-FR" dirty="0" err="1"/>
              <a:t>Jozabad</a:t>
            </a:r>
            <a:r>
              <a:rPr lang="fr-FR" dirty="0"/>
              <a:t>, </a:t>
            </a:r>
            <a:r>
              <a:rPr lang="fr-FR" dirty="0" err="1"/>
              <a:t>Hanan</a:t>
            </a:r>
            <a:r>
              <a:rPr lang="fr-FR" dirty="0"/>
              <a:t>, </a:t>
            </a:r>
            <a:r>
              <a:rPr lang="fr-FR" dirty="0" err="1"/>
              <a:t>Pelaja</a:t>
            </a:r>
            <a:r>
              <a:rPr lang="fr-FR" dirty="0"/>
              <a:t>, et </a:t>
            </a:r>
            <a:r>
              <a:rPr lang="fr-FR" b="1" dirty="0"/>
              <a:t>les Lévites, expliquaient la loi au peuple, </a:t>
            </a:r>
            <a:r>
              <a:rPr lang="fr-FR" dirty="0"/>
              <a:t>et chacun restait à sa place</a:t>
            </a:r>
            <a:r>
              <a:rPr lang="fr-FR" b="1" dirty="0"/>
              <a:t>. Ils lisaient </a:t>
            </a:r>
            <a:r>
              <a:rPr lang="fr-FR" b="1" u="sng" dirty="0"/>
              <a:t>distinctement</a:t>
            </a:r>
            <a:r>
              <a:rPr lang="fr-FR" b="1" dirty="0"/>
              <a:t> </a:t>
            </a:r>
            <a:r>
              <a:rPr lang="fr-FR" dirty="0"/>
              <a:t>dans le livre de la loi de Dieu, </a:t>
            </a:r>
            <a:r>
              <a:rPr lang="fr-FR" b="1" dirty="0"/>
              <a:t>et ils en donnaient le sens pour faire comprendre ce qu'ils avaient lu.</a:t>
            </a:r>
            <a:r>
              <a:rPr lang="fr-FR" dirty="0"/>
              <a:t> Néhémie, le gouverneur, Esdras, le sacrificateur et le scribe, et les Lévites qui enseignaient le peuple, dirent à tout le peuple : Ce jour est consacré à l'Éternel, votre Dieu; ne soyez pas dans la désolation et dans les larmes! Car tout le peuple pleurait en entendant les paroles de la loi. Ils leur dirent: Allez, mangez des viandes grasses et buvez des liqueurs douces, et envoyez des portions à ceux qui n'ont rien de préparé, car ce jour est consacré à notre Seigneur</a:t>
            </a:r>
            <a:r>
              <a:rPr lang="fr-FR" b="1" dirty="0"/>
              <a:t>; ne vous affligez pas, car la joie de l'Éternel sera votre force. </a:t>
            </a:r>
            <a:r>
              <a:rPr lang="fr-FR" dirty="0"/>
              <a:t>Les Lévites calmaient tout le peuple, en disant: </a:t>
            </a:r>
            <a:r>
              <a:rPr lang="fr-FR" b="1" dirty="0"/>
              <a:t>Taisez-vous, car ce jour est saint; </a:t>
            </a:r>
            <a:r>
              <a:rPr lang="fr-FR" dirty="0"/>
              <a:t>ne vous affligez pas! </a:t>
            </a:r>
            <a:r>
              <a:rPr lang="fr-FR" dirty="0" smtClean="0"/>
              <a:t>Et </a:t>
            </a:r>
            <a:r>
              <a:rPr lang="fr-FR" dirty="0"/>
              <a:t>tout le peuple s'en alla pour manger et boire, pour envoyer des portions, et pour se livrer à de grandes réjouissances. </a:t>
            </a:r>
            <a:r>
              <a:rPr lang="fr-FR" b="1" dirty="0"/>
              <a:t>Car ils avaient compris les paroles qu'on leur avait expliquées. </a:t>
            </a:r>
            <a:r>
              <a:rPr lang="fr-FR" dirty="0"/>
              <a:t>(Néhémie 8:7-12, LSG</a:t>
            </a:r>
            <a:r>
              <a:rPr lang="fr-FR" dirty="0" smtClean="0"/>
              <a:t>). </a:t>
            </a:r>
            <a:r>
              <a:rPr lang="fr-FR" dirty="0" smtClean="0">
                <a:solidFill>
                  <a:srgbClr val="00B0F0"/>
                </a:solidFill>
              </a:rPr>
              <a:t>Repentance ????</a:t>
            </a:r>
            <a:endParaRPr lang="fr-FR" dirty="0">
              <a:solidFill>
                <a:srgbClr val="00B0F0"/>
              </a:solidFill>
            </a:endParaRPr>
          </a:p>
          <a:p>
            <a:endParaRPr lang="fr-FR" dirty="0"/>
          </a:p>
        </p:txBody>
      </p:sp>
    </p:spTree>
    <p:extLst>
      <p:ext uri="{BB962C8B-B14F-4D97-AF65-F5344CB8AC3E}">
        <p14:creationId xmlns:p14="http://schemas.microsoft.com/office/powerpoint/2010/main" val="201818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088"/>
            <a:ext cx="8229600" cy="564672"/>
          </a:xfrm>
        </p:spPr>
        <p:txBody>
          <a:bodyPr>
            <a:noAutofit/>
          </a:bodyPr>
          <a:lstStyle/>
          <a:p>
            <a:r>
              <a:rPr lang="fr-FR" sz="3200" b="1" u="sng" dirty="0">
                <a:latin typeface="+mn-lt"/>
              </a:rPr>
              <a:t>Définition du dictionnaire « Petit Robert </a:t>
            </a:r>
            <a:r>
              <a:rPr lang="fr-FR" sz="3200" b="1" u="sng" dirty="0" smtClean="0">
                <a:latin typeface="+mn-lt"/>
              </a:rPr>
              <a:t>»</a:t>
            </a:r>
            <a:endParaRPr lang="fr-FR" sz="3200" b="1" dirty="0">
              <a:latin typeface="+mn-lt"/>
            </a:endParaRPr>
          </a:p>
        </p:txBody>
      </p:sp>
      <p:sp>
        <p:nvSpPr>
          <p:cNvPr id="13315" name="Rectangle 3"/>
          <p:cNvSpPr>
            <a:spLocks noGrp="1" noChangeArrowheads="1"/>
          </p:cNvSpPr>
          <p:nvPr>
            <p:ph idx="1"/>
          </p:nvPr>
        </p:nvSpPr>
        <p:spPr>
          <a:xfrm>
            <a:off x="457200" y="1484784"/>
            <a:ext cx="8229600" cy="4839816"/>
          </a:xfrm>
        </p:spPr>
        <p:txBody>
          <a:bodyPr>
            <a:noAutofit/>
          </a:bodyPr>
          <a:lstStyle/>
          <a:p>
            <a:pPr marL="457200" indent="-457200">
              <a:lnSpc>
                <a:spcPct val="80000"/>
              </a:lnSpc>
              <a:buFont typeface="+mj-lt"/>
              <a:buAutoNum type="arabicPeriod"/>
            </a:pPr>
            <a:r>
              <a:rPr lang="fr-FR" sz="2000" dirty="0" smtClean="0"/>
              <a:t>Faculté </a:t>
            </a:r>
            <a:r>
              <a:rPr lang="fr-FR" sz="2000" dirty="0"/>
              <a:t>de connaître, de comprendre (âme, esprit, pensée, raison</a:t>
            </a:r>
            <a:r>
              <a:rPr lang="fr-FR" sz="2000" dirty="0" smtClean="0"/>
              <a:t>).</a:t>
            </a:r>
          </a:p>
          <a:p>
            <a:pPr marL="457200" indent="-457200">
              <a:lnSpc>
                <a:spcPct val="80000"/>
              </a:lnSpc>
              <a:buFont typeface="+mj-lt"/>
              <a:buAutoNum type="arabicPeriod"/>
            </a:pPr>
            <a:r>
              <a:rPr lang="fr-FR" sz="2000" dirty="0" smtClean="0"/>
              <a:t>L’ensemble </a:t>
            </a:r>
            <a:r>
              <a:rPr lang="fr-FR" sz="2000" dirty="0"/>
              <a:t>des fonctions mentales ayant pour objet la connaissance conceptuelle et rationnelle (opposé à sensation et intuition).</a:t>
            </a:r>
          </a:p>
          <a:p>
            <a:pPr marL="457200" indent="-457200">
              <a:lnSpc>
                <a:spcPct val="80000"/>
              </a:lnSpc>
              <a:buFont typeface="+mj-lt"/>
              <a:buAutoNum type="arabicPeriod"/>
            </a:pPr>
            <a:r>
              <a:rPr lang="fr-FR" sz="2000" dirty="0" smtClean="0"/>
              <a:t>Aptitude </a:t>
            </a:r>
            <a:r>
              <a:rPr lang="fr-FR" sz="2000" dirty="0"/>
              <a:t>d’un être vivant à s’adapter à des situations nouvelles. </a:t>
            </a:r>
            <a:endParaRPr lang="fr-FR" sz="2000" dirty="0" smtClean="0"/>
          </a:p>
          <a:p>
            <a:pPr marL="457200" indent="-457200">
              <a:lnSpc>
                <a:spcPct val="80000"/>
              </a:lnSpc>
              <a:buFont typeface="+mj-lt"/>
              <a:buAutoNum type="arabicPeriod"/>
            </a:pPr>
            <a:r>
              <a:rPr lang="fr-FR" sz="2000" dirty="0" smtClean="0"/>
              <a:t>Qualité </a:t>
            </a:r>
            <a:r>
              <a:rPr lang="fr-FR" sz="2000" dirty="0"/>
              <a:t>de l’esprit qui comprend et s’adapte facilement. (Capacité, discernement, jugement, perspicacité, réflexion).</a:t>
            </a:r>
          </a:p>
          <a:p>
            <a:pPr marL="457200" indent="-457200">
              <a:lnSpc>
                <a:spcPct val="80000"/>
              </a:lnSpc>
              <a:buFont typeface="+mj-lt"/>
              <a:buAutoNum type="arabicPeriod"/>
            </a:pPr>
            <a:r>
              <a:rPr lang="fr-FR" sz="2000" dirty="0" smtClean="0"/>
              <a:t>Etre </a:t>
            </a:r>
            <a:r>
              <a:rPr lang="fr-FR" sz="2000" dirty="0"/>
              <a:t>spirituel, être humain en tant qu’être pensant, capable de </a:t>
            </a:r>
            <a:r>
              <a:rPr lang="fr-FR" sz="2000" dirty="0" smtClean="0"/>
              <a:t>réflexion.</a:t>
            </a:r>
            <a:endParaRPr lang="fr-FR" sz="2000" dirty="0"/>
          </a:p>
          <a:p>
            <a:pPr marL="457200" indent="-457200">
              <a:lnSpc>
                <a:spcPct val="80000"/>
              </a:lnSpc>
              <a:buFont typeface="+mj-lt"/>
              <a:buAutoNum type="arabicPeriod"/>
            </a:pPr>
            <a:r>
              <a:rPr lang="fr-FR" sz="2000" dirty="0" smtClean="0"/>
              <a:t>Acte </a:t>
            </a:r>
            <a:r>
              <a:rPr lang="fr-FR" sz="2000" dirty="0"/>
              <a:t>ou capacité de comprendre telle ou telle chose (intellection, perception).</a:t>
            </a:r>
          </a:p>
          <a:p>
            <a:pPr marL="457200" indent="-457200">
              <a:lnSpc>
                <a:spcPct val="80000"/>
              </a:lnSpc>
              <a:buFont typeface="+mj-lt"/>
              <a:buAutoNum type="arabicPeriod"/>
            </a:pPr>
            <a:r>
              <a:rPr lang="fr-FR" sz="2000" dirty="0" smtClean="0"/>
              <a:t>Le </a:t>
            </a:r>
            <a:r>
              <a:rPr lang="fr-FR" sz="2000" dirty="0"/>
              <a:t>fait de s’entendre mutuellement, communication entre des personnes qui s’entendent, se concertent dans un but qu’elles n’avouent pas ouvertement (complicité, connivence) </a:t>
            </a:r>
          </a:p>
          <a:p>
            <a:pPr marL="457200" indent="-457200">
              <a:lnSpc>
                <a:spcPct val="80000"/>
              </a:lnSpc>
              <a:buFont typeface="+mj-lt"/>
              <a:buAutoNum type="arabicPeriod"/>
            </a:pPr>
            <a:r>
              <a:rPr lang="fr-FR" sz="2000" dirty="0" smtClean="0"/>
              <a:t>Etat </a:t>
            </a:r>
            <a:r>
              <a:rPr lang="fr-FR" sz="2000" dirty="0"/>
              <a:t>de compréhension intime et intuitive à l’égard de quelqu’un (union conformité de sentiments)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hangingPunct="0">
              <a:spcBef>
                <a:spcPts val="0"/>
              </a:spcBef>
            </a:pPr>
            <a:r>
              <a:rPr lang="fr-FR" sz="4000" dirty="0">
                <a:latin typeface="+mn-lt"/>
              </a:rPr>
              <a:t>14) Intelligence pour résoudre des problèmes(perspicacité)</a:t>
            </a:r>
          </a:p>
        </p:txBody>
      </p:sp>
      <p:sp>
        <p:nvSpPr>
          <p:cNvPr id="3" name="Espace réservé du contenu 2"/>
          <p:cNvSpPr>
            <a:spLocks noGrp="1"/>
          </p:cNvSpPr>
          <p:nvPr>
            <p:ph idx="1"/>
          </p:nvPr>
        </p:nvSpPr>
        <p:spPr/>
        <p:txBody>
          <a:bodyPr>
            <a:normAutofit/>
          </a:bodyPr>
          <a:lstStyle/>
          <a:p>
            <a:pPr algn="just" hangingPunct="0">
              <a:spcAft>
                <a:spcPts val="0"/>
              </a:spcAft>
            </a:pPr>
            <a:r>
              <a:rPr lang="fr-FR" sz="2000" dirty="0">
                <a:solidFill>
                  <a:srgbClr val="000000"/>
                </a:solidFill>
                <a:ea typeface="Times New Roman"/>
                <a:cs typeface="Times New Roman"/>
              </a:rPr>
              <a:t>Da 5:11 </a:t>
            </a:r>
            <a:r>
              <a:rPr lang="fr-FR" sz="2000" b="1" dirty="0">
                <a:solidFill>
                  <a:srgbClr val="000000"/>
                </a:solidFill>
                <a:ea typeface="Times New Roman"/>
                <a:cs typeface="Times New Roman"/>
              </a:rPr>
              <a:t>Il y a dans ton royaume un homme qui a en lui l'esprit des dieux saints; et du temps de ton père, on trouva chez lui des lumières, de l'intelligence, et une sagesse semblable à la sagesse des dieux.</a:t>
            </a:r>
            <a:r>
              <a:rPr lang="fr-FR" sz="2000" dirty="0">
                <a:solidFill>
                  <a:srgbClr val="000000"/>
                </a:solidFill>
                <a:ea typeface="Times New Roman"/>
                <a:cs typeface="Times New Roman"/>
              </a:rPr>
              <a:t> Aussi le roi </a:t>
            </a:r>
            <a:r>
              <a:rPr lang="fr-FR" sz="2000" dirty="0" err="1">
                <a:solidFill>
                  <a:srgbClr val="000000"/>
                </a:solidFill>
                <a:ea typeface="Times New Roman"/>
                <a:cs typeface="Times New Roman"/>
              </a:rPr>
              <a:t>Nebucadnetsar</a:t>
            </a:r>
            <a:r>
              <a:rPr lang="fr-FR" sz="2000" dirty="0">
                <a:solidFill>
                  <a:srgbClr val="000000"/>
                </a:solidFill>
                <a:ea typeface="Times New Roman"/>
                <a:cs typeface="Times New Roman"/>
              </a:rPr>
              <a:t>, ton père, le roi, ton père, l'établit chef des magiciens, des astrologues, des Chaldéens, des devins,</a:t>
            </a:r>
            <a:endParaRPr lang="fr-FR" sz="2000" dirty="0">
              <a:ea typeface="Times New Roman"/>
              <a:cs typeface="Times New Roman"/>
            </a:endParaRPr>
          </a:p>
          <a:p>
            <a:pPr algn="just" hangingPunct="0">
              <a:spcAft>
                <a:spcPts val="0"/>
              </a:spcAft>
            </a:pPr>
            <a:r>
              <a:rPr lang="fr-FR" sz="2000" dirty="0">
                <a:solidFill>
                  <a:srgbClr val="000000"/>
                </a:solidFill>
                <a:ea typeface="Times New Roman"/>
                <a:cs typeface="Times New Roman"/>
              </a:rPr>
              <a:t>Da 5:12 </a:t>
            </a:r>
            <a:r>
              <a:rPr lang="fr-FR" sz="2000" b="1" dirty="0">
                <a:solidFill>
                  <a:srgbClr val="000000"/>
                </a:solidFill>
                <a:ea typeface="Times New Roman"/>
                <a:cs typeface="Times New Roman"/>
              </a:rPr>
              <a:t>parce qu'on trouva chez lui, chez Daniel, nommé par le roi </a:t>
            </a:r>
            <a:r>
              <a:rPr lang="fr-FR" sz="2000" b="1" dirty="0" err="1">
                <a:solidFill>
                  <a:srgbClr val="000000"/>
                </a:solidFill>
                <a:ea typeface="Times New Roman"/>
                <a:cs typeface="Times New Roman"/>
              </a:rPr>
              <a:t>Beltschatsar</a:t>
            </a:r>
            <a:r>
              <a:rPr lang="fr-FR" sz="2000" b="1" dirty="0">
                <a:solidFill>
                  <a:srgbClr val="000000"/>
                </a:solidFill>
                <a:ea typeface="Times New Roman"/>
                <a:cs typeface="Times New Roman"/>
              </a:rPr>
              <a:t>, un esprit supérieur, de la science et de l'intelligence, la faculté d'interpréter les songes, d'expliquer les énigmes, et de résoudre les questions difficiles. Que Daniel soit donc appelé, et il donnera l'explication.</a:t>
            </a:r>
            <a:endParaRPr lang="fr-FR" sz="2000" dirty="0">
              <a:ea typeface="Times New Roman"/>
              <a:cs typeface="Times New Roman"/>
            </a:endParaRPr>
          </a:p>
          <a:p>
            <a:pPr algn="just" hangingPunct="0">
              <a:spcAft>
                <a:spcPts val="0"/>
              </a:spcAft>
            </a:pPr>
            <a:r>
              <a:rPr lang="fr-FR" sz="2000" b="1" dirty="0">
                <a:solidFill>
                  <a:srgbClr val="000000"/>
                </a:solidFill>
                <a:ea typeface="Times New Roman"/>
                <a:cs typeface="Times New Roman"/>
              </a:rPr>
              <a:t>Da 5:14 J'ai appris sur ton compte que tu as en toi l'esprit des dieux, et qu'on trouve chez toi des lumières, de l'intelligence, et une sagesse extraordinaire</a:t>
            </a:r>
            <a:endParaRPr lang="fr-FR" sz="2000" dirty="0"/>
          </a:p>
        </p:txBody>
      </p:sp>
    </p:spTree>
    <p:extLst>
      <p:ext uri="{BB962C8B-B14F-4D97-AF65-F5344CB8AC3E}">
        <p14:creationId xmlns:p14="http://schemas.microsoft.com/office/powerpoint/2010/main" val="3658726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D’autres versets…….</a:t>
            </a:r>
            <a:endParaRPr lang="fr-FR" dirty="0"/>
          </a:p>
        </p:txBody>
      </p:sp>
      <p:sp>
        <p:nvSpPr>
          <p:cNvPr id="73729" name="Rectangle 1"/>
          <p:cNvSpPr>
            <a:spLocks noChangeArrowheads="1"/>
          </p:cNvSpPr>
          <p:nvPr/>
        </p:nvSpPr>
        <p:spPr bwMode="auto">
          <a:xfrm>
            <a:off x="1115616" y="2080881"/>
            <a:ext cx="70202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fr-FR" sz="2000" dirty="0" err="1">
                <a:solidFill>
                  <a:srgbClr val="000000"/>
                </a:solidFill>
                <a:latin typeface="+mn-lt"/>
                <a:ea typeface="Times New Roman" pitchFamily="18" charset="0"/>
                <a:cs typeface="Times New Roman" pitchFamily="18" charset="0"/>
              </a:rPr>
              <a:t>Jer</a:t>
            </a:r>
            <a:r>
              <a:rPr lang="fr-FR" sz="2000" dirty="0">
                <a:solidFill>
                  <a:srgbClr val="000000"/>
                </a:solidFill>
                <a:latin typeface="+mn-lt"/>
                <a:ea typeface="Times New Roman" pitchFamily="18" charset="0"/>
                <a:cs typeface="Times New Roman" pitchFamily="18" charset="0"/>
              </a:rPr>
              <a:t> 10:12 Il a créé la terre par sa puissance, Il a fondé le monde par sa sagesse, Il a étendu les cieux par son intelligence</a:t>
            </a:r>
            <a:r>
              <a:rPr lang="fr-FR" sz="2000" dirty="0" smtClean="0">
                <a:solidFill>
                  <a:srgbClr val="000000"/>
                </a:solidFill>
                <a:latin typeface="+mn-lt"/>
                <a:ea typeface="Times New Roman" pitchFamily="18" charset="0"/>
                <a:cs typeface="Times New Roman" pitchFamily="18" charset="0"/>
              </a:rPr>
              <a:t>.</a:t>
            </a:r>
          </a:p>
          <a:p>
            <a:pPr lvl="0" algn="just"/>
            <a:endParaRPr kumimoji="0" lang="fr-FR" sz="2000" i="0" u="none" strike="noStrike" cap="none" normalizeH="0" baseline="0" dirty="0" smtClean="0">
              <a:ln>
                <a:noFill/>
              </a:ln>
              <a:solidFill>
                <a:schemeClr val="tx1"/>
              </a:solidFill>
              <a:effectLst/>
              <a:latin typeface="+mn-lt"/>
            </a:endParaRPr>
          </a:p>
          <a:p>
            <a:pPr lvl="0" algn="just" eaLnBrk="0" hangingPunct="0"/>
            <a:r>
              <a:rPr lang="fr-FR" sz="2000" dirty="0" err="1">
                <a:solidFill>
                  <a:srgbClr val="000000"/>
                </a:solidFill>
                <a:latin typeface="+mn-lt"/>
                <a:ea typeface="Times New Roman" pitchFamily="18" charset="0"/>
                <a:cs typeface="Times New Roman" pitchFamily="18" charset="0"/>
              </a:rPr>
              <a:t>Jer</a:t>
            </a:r>
            <a:r>
              <a:rPr lang="fr-FR" sz="2000" dirty="0">
                <a:solidFill>
                  <a:srgbClr val="000000"/>
                </a:solidFill>
                <a:latin typeface="+mn-lt"/>
                <a:ea typeface="Times New Roman" pitchFamily="18" charset="0"/>
                <a:cs typeface="Times New Roman" pitchFamily="18" charset="0"/>
              </a:rPr>
              <a:t> 51:15 Il a crée la terre par sa puissance, Il a fondé le monde par sa sagesse, Il a étendu les cieux par son intellig</a:t>
            </a:r>
            <a:r>
              <a:rPr kumimoji="0" lang="fr-FR" sz="2000" i="0" u="none" strike="noStrike" cap="none" normalizeH="0" baseline="0" dirty="0" smtClean="0">
                <a:ln>
                  <a:noFill/>
                </a:ln>
                <a:solidFill>
                  <a:srgbClr val="000000"/>
                </a:solidFill>
                <a:effectLst/>
                <a:latin typeface="+mn-lt"/>
                <a:ea typeface="Times New Roman" pitchFamily="18" charset="0"/>
                <a:cs typeface="Times New Roman" pitchFamily="18" charset="0"/>
              </a:rPr>
              <a:t>ence.</a:t>
            </a:r>
          </a:p>
          <a:p>
            <a:pPr lvl="0" algn="just" eaLnBrk="0" hangingPunct="0"/>
            <a:endParaRPr kumimoji="0" lang="fr-FR" sz="2000" i="0" u="none" strike="noStrike" cap="none" normalizeH="0" baseline="0" dirty="0" smtClean="0">
              <a:ln>
                <a:noFill/>
              </a:ln>
              <a:solidFill>
                <a:srgbClr val="000000"/>
              </a:solidFill>
              <a:effectLst/>
              <a:latin typeface="+mn-lt"/>
              <a:ea typeface="Times New Roman" pitchFamily="18" charset="0"/>
              <a:cs typeface="Times New Roman" pitchFamily="18" charset="0"/>
            </a:endParaRPr>
          </a:p>
          <a:p>
            <a:pPr algn="just"/>
            <a:r>
              <a:rPr lang="fr-FR" sz="2000" dirty="0" err="1">
                <a:solidFill>
                  <a:srgbClr val="000000"/>
                </a:solidFill>
                <a:latin typeface="+mn-lt"/>
                <a:ea typeface="Times New Roman" pitchFamily="18" charset="0"/>
                <a:cs typeface="Times New Roman" pitchFamily="18" charset="0"/>
              </a:rPr>
              <a:t>Eph</a:t>
            </a:r>
            <a:r>
              <a:rPr lang="fr-FR" sz="2000" dirty="0">
                <a:solidFill>
                  <a:srgbClr val="000000"/>
                </a:solidFill>
                <a:latin typeface="+mn-lt"/>
                <a:ea typeface="Times New Roman" pitchFamily="18" charset="0"/>
                <a:cs typeface="Times New Roman" pitchFamily="18" charset="0"/>
              </a:rPr>
              <a:t> 1:8 que Dieu a répandue abondamment sur nous par toute espèce de sagesse et d'intelligence,</a:t>
            </a:r>
          </a:p>
          <a:p>
            <a:pPr algn="just"/>
            <a:endParaRPr lang="fr-FR" sz="2000" dirty="0">
              <a:solidFill>
                <a:srgbClr val="000000"/>
              </a:solidFill>
              <a:latin typeface="+mn-lt"/>
              <a:ea typeface="Times New Roman" pitchFamily="18" charset="0"/>
              <a:cs typeface="Times New Roman" pitchFamily="18" charset="0"/>
            </a:endParaRPr>
          </a:p>
          <a:p>
            <a:pPr algn="just"/>
            <a:r>
              <a:rPr lang="fr-FR" sz="2000" dirty="0">
                <a:solidFill>
                  <a:srgbClr val="000000"/>
                </a:solidFill>
                <a:latin typeface="+mn-lt"/>
                <a:ea typeface="Times New Roman" pitchFamily="18" charset="0"/>
                <a:cs typeface="Times New Roman" pitchFamily="18" charset="0"/>
              </a:rPr>
              <a:t> </a:t>
            </a:r>
            <a:r>
              <a:rPr lang="fr-FR" sz="2000" dirty="0" err="1">
                <a:solidFill>
                  <a:srgbClr val="000000"/>
                </a:solidFill>
                <a:latin typeface="+mn-lt"/>
                <a:ea typeface="Times New Roman" pitchFamily="18" charset="0"/>
                <a:cs typeface="Times New Roman" pitchFamily="18" charset="0"/>
              </a:rPr>
              <a:t>Eph</a:t>
            </a:r>
            <a:r>
              <a:rPr lang="fr-FR" sz="2000" dirty="0">
                <a:solidFill>
                  <a:srgbClr val="000000"/>
                </a:solidFill>
                <a:latin typeface="+mn-lt"/>
                <a:ea typeface="Times New Roman" pitchFamily="18" charset="0"/>
                <a:cs typeface="Times New Roman" pitchFamily="18" charset="0"/>
              </a:rPr>
              <a:t> 4:23 à être renouvelés dans l'esprit de votre intelligence,</a:t>
            </a:r>
          </a:p>
          <a:p>
            <a:pPr lvl="0" algn="just" eaLnBrk="0" hangingPunct="0"/>
            <a:endParaRPr kumimoji="0" lang="fr-F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normAutofit fontScale="62500" lnSpcReduction="20000"/>
          </a:bodyPr>
          <a:lstStyle/>
          <a:p>
            <a:pPr lvl="0"/>
            <a:r>
              <a:rPr lang="fr-FR" sz="3200" dirty="0">
                <a:solidFill>
                  <a:srgbClr val="000000"/>
                </a:solidFill>
                <a:ea typeface="Times New Roman" pitchFamily="18" charset="0"/>
                <a:cs typeface="Times New Roman" pitchFamily="18" charset="0"/>
              </a:rPr>
              <a:t>1 La sagesse ne crie-t-elle pas? </a:t>
            </a:r>
            <a:r>
              <a:rPr lang="fr-FR" sz="3200" b="1" dirty="0">
                <a:solidFill>
                  <a:srgbClr val="000000"/>
                </a:solidFill>
                <a:ea typeface="Times New Roman" pitchFamily="18" charset="0"/>
                <a:cs typeface="Times New Roman" pitchFamily="18" charset="0"/>
              </a:rPr>
              <a:t>L'intelligence</a:t>
            </a:r>
            <a:r>
              <a:rPr lang="fr-FR" sz="3200" dirty="0">
                <a:solidFill>
                  <a:srgbClr val="000000"/>
                </a:solidFill>
                <a:ea typeface="Times New Roman" pitchFamily="18" charset="0"/>
                <a:cs typeface="Times New Roman" pitchFamily="18" charset="0"/>
              </a:rPr>
              <a:t> n'élève-t-elle pas sa voix? 2 C'est au sommet des hauteurs près de la route, C'est à la croisée des chemins qu'elle se place; 3 A côté des portes, à l'entrée de la ville, A l'intérieur des portes, elle fait entendre ses cris: 4 Hommes, c'est à vous que je crie, Et ma voix s'adresse aux fils de l'homme. 5 Stupides, apprenez le discernement; Insensés, </a:t>
            </a:r>
            <a:r>
              <a:rPr lang="fr-FR" sz="3200" b="1" dirty="0">
                <a:solidFill>
                  <a:srgbClr val="000000"/>
                </a:solidFill>
                <a:ea typeface="Times New Roman" pitchFamily="18" charset="0"/>
                <a:cs typeface="Times New Roman" pitchFamily="18" charset="0"/>
              </a:rPr>
              <a:t>apprenez l'intelligence</a:t>
            </a:r>
            <a:r>
              <a:rPr lang="fr-FR" sz="3200" dirty="0">
                <a:solidFill>
                  <a:srgbClr val="000000"/>
                </a:solidFill>
                <a:ea typeface="Times New Roman" pitchFamily="18" charset="0"/>
                <a:cs typeface="Times New Roman" pitchFamily="18" charset="0"/>
              </a:rPr>
              <a:t>. 6 Écoutez, car j'ai de grandes choses à dire, Et mes lèvres s'ouvrent pour enseigner ce qui est droit. 7 Car ma bouche proclame la vérité, Et mes lèvres ont en horreur le mensonge; 8 Toutes les paroles de ma bouche sont justes, Elles n'ont rien de faux ni de détourné; 9 </a:t>
            </a:r>
            <a:r>
              <a:rPr lang="fr-FR" sz="3200" b="1" dirty="0">
                <a:solidFill>
                  <a:srgbClr val="000000"/>
                </a:solidFill>
                <a:ea typeface="Times New Roman" pitchFamily="18" charset="0"/>
                <a:cs typeface="Times New Roman" pitchFamily="18" charset="0"/>
              </a:rPr>
              <a:t>Toutes sont claires pour celui qui est intelligent</a:t>
            </a:r>
            <a:r>
              <a:rPr lang="fr-FR" sz="3200" dirty="0">
                <a:solidFill>
                  <a:srgbClr val="000000"/>
                </a:solidFill>
                <a:ea typeface="Times New Roman" pitchFamily="18" charset="0"/>
                <a:cs typeface="Times New Roman" pitchFamily="18" charset="0"/>
              </a:rPr>
              <a:t>, Et droites pour ceux qui ont trouvé la science. 10 Préférez mes instructions à l'argent, Et la science à l'or le plus précieux; 11 Car la sagesse vaut mieux que les perles, Elle a plus de valeur que tous les objets de prix. 12 </a:t>
            </a:r>
            <a:r>
              <a:rPr lang="fr-FR" sz="3200" b="1" dirty="0">
                <a:solidFill>
                  <a:srgbClr val="000000"/>
                </a:solidFill>
                <a:ea typeface="Times New Roman" pitchFamily="18" charset="0"/>
                <a:cs typeface="Times New Roman" pitchFamily="18" charset="0"/>
              </a:rPr>
              <a:t>Moi, la sagesse, </a:t>
            </a:r>
            <a:r>
              <a:rPr lang="fr-FR" sz="3200" dirty="0">
                <a:solidFill>
                  <a:srgbClr val="000000"/>
                </a:solidFill>
                <a:ea typeface="Times New Roman" pitchFamily="18" charset="0"/>
                <a:cs typeface="Times New Roman" pitchFamily="18" charset="0"/>
              </a:rPr>
              <a:t>j'ai pour demeure le discernement, Et je possède la science de la réflexion. 13 La crainte de l'Éternel, c'est la haine du mal; L'arrogance et l'orgueil, la voie du mal, Et la bouche perverse, voilà ce que je hais. 14 Le conseil et le succès m'appartiennent; </a:t>
            </a:r>
            <a:r>
              <a:rPr lang="fr-FR" sz="3200" b="1" dirty="0">
                <a:solidFill>
                  <a:srgbClr val="000000"/>
                </a:solidFill>
                <a:ea typeface="Times New Roman" pitchFamily="18" charset="0"/>
                <a:cs typeface="Times New Roman" pitchFamily="18" charset="0"/>
              </a:rPr>
              <a:t>Je suis l'intelligence,</a:t>
            </a:r>
            <a:r>
              <a:rPr lang="fr-FR" sz="3200" dirty="0">
                <a:solidFill>
                  <a:srgbClr val="000000"/>
                </a:solidFill>
                <a:ea typeface="Times New Roman" pitchFamily="18" charset="0"/>
                <a:cs typeface="Times New Roman" pitchFamily="18" charset="0"/>
              </a:rPr>
              <a:t> la force est à moi. 15 Par moi les rois règnent, Et les princes ordonnent ce qui est juste; 16 Par moi gouvernent les chefs, Les grands, tous les juges de la terre. 17 J'aime ceux qui m'aiment, Et ceux qui me cherchent me trouvent. 18 Avec moi sont la richesse et la gloire, Les biens durables et la justice. </a:t>
            </a:r>
          </a:p>
          <a:p>
            <a:endParaRPr lang="fr-FR" dirty="0"/>
          </a:p>
        </p:txBody>
      </p:sp>
    </p:spTree>
    <p:extLst>
      <p:ext uri="{BB962C8B-B14F-4D97-AF65-F5344CB8AC3E}">
        <p14:creationId xmlns:p14="http://schemas.microsoft.com/office/powerpoint/2010/main" val="4049703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628800"/>
            <a:ext cx="7920880" cy="4616648"/>
          </a:xfrm>
          <a:prstGeom prst="rect">
            <a:avLst/>
          </a:prstGeom>
        </p:spPr>
        <p:txBody>
          <a:bodyPr wrap="square">
            <a:spAutoFit/>
          </a:bodyPr>
          <a:lstStyle/>
          <a:p>
            <a:pPr lvl="0" algn="just"/>
            <a:r>
              <a:rPr lang="fr-FR" sz="1400" dirty="0">
                <a:solidFill>
                  <a:srgbClr val="000000"/>
                </a:solidFill>
                <a:latin typeface="Verdana" pitchFamily="34" charset="0"/>
                <a:ea typeface="Times New Roman" pitchFamily="18" charset="0"/>
                <a:cs typeface="Times New Roman" pitchFamily="18" charset="0"/>
              </a:rPr>
              <a:t>19 Mon fruit est meilleur que l'or, que l'or pur, Et mon produit est préférable à l'argent. 20 Je marche dans le chemin de la justice, Au milieu des sentiers de la droiture, 21 Pour donner des biens à ceux qui m'aiment, Et pour remplir leurs trésors. 22 </a:t>
            </a:r>
            <a:r>
              <a:rPr lang="fr-FR" sz="1400" b="1" dirty="0">
                <a:solidFill>
                  <a:srgbClr val="000000"/>
                </a:solidFill>
                <a:latin typeface="Verdana" pitchFamily="34" charset="0"/>
                <a:ea typeface="Times New Roman" pitchFamily="18" charset="0"/>
                <a:cs typeface="Times New Roman" pitchFamily="18" charset="0"/>
              </a:rPr>
              <a:t>L'Éternel m'a créée la première de ses </a:t>
            </a:r>
            <a:r>
              <a:rPr lang="fr-FR" sz="1400" b="1" dirty="0" err="1">
                <a:solidFill>
                  <a:srgbClr val="000000"/>
                </a:solidFill>
                <a:latin typeface="Verdana" pitchFamily="34" charset="0"/>
                <a:ea typeface="Times New Roman" pitchFamily="18" charset="0"/>
                <a:cs typeface="Times New Roman" pitchFamily="18" charset="0"/>
              </a:rPr>
              <a:t>oeuvres</a:t>
            </a:r>
            <a:r>
              <a:rPr lang="fr-FR" sz="1400" b="1" dirty="0">
                <a:solidFill>
                  <a:srgbClr val="000000"/>
                </a:solidFill>
                <a:latin typeface="Verdana" pitchFamily="34" charset="0"/>
                <a:ea typeface="Times New Roman" pitchFamily="18" charset="0"/>
                <a:cs typeface="Times New Roman" pitchFamily="18" charset="0"/>
              </a:rPr>
              <a:t>,</a:t>
            </a:r>
            <a:r>
              <a:rPr lang="fr-FR" sz="1400" dirty="0">
                <a:solidFill>
                  <a:srgbClr val="000000"/>
                </a:solidFill>
                <a:latin typeface="Verdana" pitchFamily="34" charset="0"/>
                <a:ea typeface="Times New Roman" pitchFamily="18" charset="0"/>
                <a:cs typeface="Times New Roman" pitchFamily="18" charset="0"/>
              </a:rPr>
              <a:t> Avant ses </a:t>
            </a:r>
            <a:r>
              <a:rPr lang="fr-FR" sz="1400" dirty="0" err="1">
                <a:solidFill>
                  <a:srgbClr val="000000"/>
                </a:solidFill>
                <a:latin typeface="Verdana" pitchFamily="34" charset="0"/>
                <a:ea typeface="Times New Roman" pitchFamily="18" charset="0"/>
                <a:cs typeface="Times New Roman" pitchFamily="18" charset="0"/>
              </a:rPr>
              <a:t>oeuvres</a:t>
            </a:r>
            <a:r>
              <a:rPr lang="fr-FR" sz="1400" dirty="0">
                <a:solidFill>
                  <a:srgbClr val="000000"/>
                </a:solidFill>
                <a:latin typeface="Verdana" pitchFamily="34" charset="0"/>
                <a:ea typeface="Times New Roman" pitchFamily="18" charset="0"/>
                <a:cs typeface="Times New Roman" pitchFamily="18" charset="0"/>
              </a:rPr>
              <a:t> les plus anciennes. 23 </a:t>
            </a:r>
            <a:r>
              <a:rPr lang="fr-FR" sz="1400" b="1" dirty="0">
                <a:solidFill>
                  <a:srgbClr val="000000"/>
                </a:solidFill>
                <a:latin typeface="Verdana" pitchFamily="34" charset="0"/>
                <a:ea typeface="Times New Roman" pitchFamily="18" charset="0"/>
                <a:cs typeface="Times New Roman" pitchFamily="18" charset="0"/>
              </a:rPr>
              <a:t>J'ai été établie depuis l'éternité,</a:t>
            </a:r>
            <a:r>
              <a:rPr lang="fr-FR" sz="1400" dirty="0">
                <a:solidFill>
                  <a:srgbClr val="000000"/>
                </a:solidFill>
                <a:latin typeface="Verdana" pitchFamily="34" charset="0"/>
                <a:ea typeface="Times New Roman" pitchFamily="18" charset="0"/>
                <a:cs typeface="Times New Roman" pitchFamily="18" charset="0"/>
              </a:rPr>
              <a:t> Dès le commencement, avant l'origine de la terre. 24 Je fus enfantée quand il n'y avait point d'abîmes, Point de sources chargées d'eaux; 25 Avant que les montagnes soient affermies, Avant que les collines existent, je fus enfantée; 26 Il n'avait encore fait ni la terre, ni les campagnes, Ni le premier atome de la poussière du monde. 27 Lorsqu'il disposa les cieux, j'étais là; Lorsqu'il traça un cercle à la surface de l'abîme, 28 Lorsqu'il fixa les nuages en haut, Et que les sources de l'abîme jaillirent avec force, 29 Lorsqu'il donna une limite à la mer, Pour que les eaux n'en franchissent pas les bords, Lorsqu'il posa les fondements de la terre, 30 </a:t>
            </a:r>
            <a:r>
              <a:rPr lang="fr-FR" sz="1400" b="1" dirty="0">
                <a:solidFill>
                  <a:srgbClr val="000000"/>
                </a:solidFill>
                <a:latin typeface="Verdana" pitchFamily="34" charset="0"/>
                <a:ea typeface="Times New Roman" pitchFamily="18" charset="0"/>
                <a:cs typeface="Times New Roman" pitchFamily="18" charset="0"/>
              </a:rPr>
              <a:t>J'étais à l'</a:t>
            </a:r>
            <a:r>
              <a:rPr lang="fr-FR" sz="1400" b="1" dirty="0" err="1">
                <a:solidFill>
                  <a:srgbClr val="000000"/>
                </a:solidFill>
                <a:latin typeface="Verdana" pitchFamily="34" charset="0"/>
                <a:ea typeface="Times New Roman" pitchFamily="18" charset="0"/>
                <a:cs typeface="Times New Roman" pitchFamily="18" charset="0"/>
              </a:rPr>
              <a:t>oeuvre</a:t>
            </a:r>
            <a:r>
              <a:rPr lang="fr-FR" sz="1400" b="1" dirty="0">
                <a:solidFill>
                  <a:srgbClr val="000000"/>
                </a:solidFill>
                <a:latin typeface="Verdana" pitchFamily="34" charset="0"/>
                <a:ea typeface="Times New Roman" pitchFamily="18" charset="0"/>
                <a:cs typeface="Times New Roman" pitchFamily="18" charset="0"/>
              </a:rPr>
              <a:t> auprès de lui, Et je faisais tous les jours ses délices, Jouant sans cesse en sa présence, 31 Jouant sur le globe de sa terre, Et trouvant mon bonheur parmi les fils de l'homme.</a:t>
            </a:r>
            <a:r>
              <a:rPr lang="fr-FR" sz="1400" dirty="0">
                <a:solidFill>
                  <a:srgbClr val="000000"/>
                </a:solidFill>
                <a:latin typeface="Verdana" pitchFamily="34" charset="0"/>
                <a:ea typeface="Times New Roman" pitchFamily="18" charset="0"/>
                <a:cs typeface="Times New Roman" pitchFamily="18" charset="0"/>
              </a:rPr>
              <a:t> 32 Et maintenant, mes fils, écoutez-moi, Et heureux ceux qui observent mes voies! 33 Écoutez l'instruction, pour devenir sages, Ne la rejetez pas. 34 Heureux l'homme qui m'écoute, Qui veille chaque jour à mes portes, Et qui en garde les poteaux! 35 Car celui qui me trouve a trouvé la vie, Et il obtient la faveur de l'Éternel. 36 Mais celui qui pèche contre moi nuit à son âme; Tous ceux qui me haïssent aiment la mort. (Proverbes 8:1-36, LSG).</a:t>
            </a:r>
            <a:endParaRPr kumimoji="0" lang="fr-FR"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40610"/>
          </a:xfrm>
        </p:spPr>
        <p:txBody>
          <a:bodyPr>
            <a:normAutofit/>
          </a:bodyPr>
          <a:lstStyle/>
          <a:p>
            <a:pPr algn="ctr"/>
            <a:r>
              <a:rPr lang="fr-FR" sz="3600" dirty="0" smtClean="0"/>
              <a:t>Des différences identitaires, culturelles mais nous sommes tous reliés au même Dieu </a:t>
            </a:r>
            <a:endParaRPr lang="fr-F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15248"/>
            <a:ext cx="5257938" cy="474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32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Déversement….</a:t>
            </a:r>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76872"/>
            <a:ext cx="2952328" cy="406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l="5339" t="11215" r="5036"/>
          <a:stretch/>
        </p:blipFill>
        <p:spPr bwMode="auto">
          <a:xfrm>
            <a:off x="5292080" y="2335635"/>
            <a:ext cx="2736243" cy="406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48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500776"/>
          </a:xfrm>
        </p:spPr>
        <p:txBody>
          <a:bodyPr>
            <a:normAutofit fontScale="90000"/>
          </a:bodyPr>
          <a:lstStyle/>
          <a:p>
            <a:pPr algn="ctr"/>
            <a:r>
              <a:rPr lang="fr-FR" sz="2800" b="1" dirty="0" err="1"/>
              <a:t>Rm</a:t>
            </a:r>
            <a:r>
              <a:rPr lang="fr-FR" sz="2800" b="1" dirty="0"/>
              <a:t> </a:t>
            </a:r>
            <a:r>
              <a:rPr lang="fr-FR" sz="2800" b="1" dirty="0" smtClean="0"/>
              <a:t>11:36</a:t>
            </a:r>
            <a:br>
              <a:rPr lang="fr-FR" sz="2800" b="1" dirty="0" smtClean="0"/>
            </a:br>
            <a:r>
              <a:rPr lang="fr-FR" sz="2800" b="1" dirty="0" smtClean="0"/>
              <a:t> </a:t>
            </a:r>
            <a:r>
              <a:rPr lang="fr-FR" sz="2800" dirty="0"/>
              <a:t>Car de lui, et par lui, et pour lui, sont toutes choses</a:t>
            </a:r>
            <a:r>
              <a:rPr lang="fr-FR" sz="2800"/>
              <a:t>! </a:t>
            </a:r>
            <a:r>
              <a:rPr lang="fr-FR" sz="2800" smtClean="0"/>
              <a:t/>
            </a:r>
            <a:br>
              <a:rPr lang="fr-FR" sz="2800" smtClean="0"/>
            </a:br>
            <a:r>
              <a:rPr lang="fr-FR" sz="2800" smtClean="0"/>
              <a:t>A </a:t>
            </a:r>
            <a:r>
              <a:rPr lang="fr-FR" sz="2800" dirty="0"/>
              <a:t>lui soit la gloire éternellement! Amen.</a:t>
            </a:r>
            <a:r>
              <a:rPr lang="fr-FR" sz="2800" b="1" dirty="0"/>
              <a:t/>
            </a:r>
            <a:br>
              <a:rPr lang="fr-FR" sz="2800" b="1" dirty="0"/>
            </a:br>
            <a:endParaRPr lang="fr-FR" sz="2800"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419" r="4878" b="18216"/>
          <a:stretch/>
        </p:blipFill>
        <p:spPr bwMode="auto">
          <a:xfrm>
            <a:off x="181246" y="2636912"/>
            <a:ext cx="4246738" cy="213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36912"/>
            <a:ext cx="4432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123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4628"/>
            <a:ext cx="6696744" cy="51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1547664" y="834628"/>
            <a:ext cx="5255468" cy="984507"/>
          </a:xfrm>
        </p:spPr>
        <p:txBody>
          <a:bodyPr>
            <a:noAutofit/>
          </a:bodyPr>
          <a:lstStyle/>
          <a:p>
            <a:pPr algn="l"/>
            <a:r>
              <a:rPr lang="fr-FR" sz="5400" dirty="0">
                <a:solidFill>
                  <a:srgbClr val="FFFF00"/>
                </a:solidFill>
                <a:latin typeface="+mn-lt"/>
              </a:rPr>
              <a:t>Intelligences</a:t>
            </a:r>
            <a:r>
              <a:rPr lang="fr-FR" sz="5400" dirty="0" smtClean="0">
                <a:solidFill>
                  <a:srgbClr val="FFFF00"/>
                </a:solidFill>
                <a:latin typeface="+mn-lt"/>
              </a:rPr>
              <a:t>.....</a:t>
            </a:r>
            <a:endParaRPr lang="fr-FR" sz="5400" dirty="0">
              <a:solidFill>
                <a:srgbClr val="FFFF00"/>
              </a:solidFill>
              <a:latin typeface="+mn-lt"/>
            </a:endParaRPr>
          </a:p>
        </p:txBody>
      </p:sp>
    </p:spTree>
    <p:extLst>
      <p:ext uri="{BB962C8B-B14F-4D97-AF65-F5344CB8AC3E}">
        <p14:creationId xmlns:p14="http://schemas.microsoft.com/office/powerpoint/2010/main" val="23577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536" y="548680"/>
            <a:ext cx="8229600" cy="864096"/>
          </a:xfrm>
        </p:spPr>
        <p:txBody>
          <a:bodyPr>
            <a:noAutofit/>
          </a:bodyPr>
          <a:lstStyle/>
          <a:p>
            <a:r>
              <a:rPr lang="fr-FR" sz="3000" b="1" u="sng" dirty="0">
                <a:latin typeface="+mn-lt"/>
              </a:rPr>
              <a:t>Définition </a:t>
            </a:r>
            <a:r>
              <a:rPr lang="fr-FR" sz="3000" b="1" u="sng" dirty="0" smtClean="0">
                <a:latin typeface="+mn-lt"/>
              </a:rPr>
              <a:t>du </a:t>
            </a:r>
            <a:r>
              <a:rPr lang="fr-FR" sz="3000" b="1" u="sng" dirty="0">
                <a:latin typeface="+mn-lt"/>
              </a:rPr>
              <a:t>dictionnaire biblique </a:t>
            </a:r>
            <a:r>
              <a:rPr lang="fr-FR" sz="3000" b="1" u="sng" dirty="0" err="1">
                <a:latin typeface="+mn-lt"/>
              </a:rPr>
              <a:t>Emmaus</a:t>
            </a:r>
            <a:r>
              <a:rPr lang="fr-FR" sz="3000" b="1" dirty="0">
                <a:latin typeface="+mn-lt"/>
              </a:rPr>
              <a:t> </a:t>
            </a:r>
            <a:r>
              <a:rPr lang="fr-FR" sz="3000" b="1" dirty="0" smtClean="0">
                <a:latin typeface="+mn-lt"/>
              </a:rPr>
              <a:t>:</a:t>
            </a:r>
            <a:endParaRPr lang="fr-FR" sz="3000" dirty="0">
              <a:latin typeface="+mn-lt"/>
            </a:endParaRPr>
          </a:p>
        </p:txBody>
      </p:sp>
      <p:sp>
        <p:nvSpPr>
          <p:cNvPr id="14339" name="Rectangle 3"/>
          <p:cNvSpPr>
            <a:spLocks noGrp="1" noChangeArrowheads="1"/>
          </p:cNvSpPr>
          <p:nvPr>
            <p:ph idx="1"/>
          </p:nvPr>
        </p:nvSpPr>
        <p:spPr>
          <a:xfrm>
            <a:off x="457200" y="1556792"/>
            <a:ext cx="8229600" cy="4767808"/>
          </a:xfrm>
        </p:spPr>
        <p:txBody>
          <a:bodyPr>
            <a:noAutofit/>
          </a:bodyPr>
          <a:lstStyle/>
          <a:p>
            <a:pPr>
              <a:lnSpc>
                <a:spcPct val="80000"/>
              </a:lnSpc>
            </a:pPr>
            <a:r>
              <a:rPr lang="fr-FR" sz="1800" dirty="0"/>
              <a:t>La notion d’intelligence est généralement rendue par le mot </a:t>
            </a:r>
            <a:r>
              <a:rPr lang="fr-FR" sz="1800" dirty="0" smtClean="0"/>
              <a:t>cœur. </a:t>
            </a:r>
            <a:r>
              <a:rPr lang="fr-FR" sz="1800" dirty="0"/>
              <a:t>Le nombre de mots en français reflète l’embarras des traducteurs dan leur vaine recherche d’un équivalent exact. D’autres versions ont recours à entendement, raison, compréhension, dessein, projet, intention, </a:t>
            </a:r>
            <a:r>
              <a:rPr lang="fr-FR" sz="1800" dirty="0" smtClean="0"/>
              <a:t>etc..</a:t>
            </a:r>
            <a:endParaRPr lang="fr-FR" sz="1800" dirty="0"/>
          </a:p>
          <a:p>
            <a:pPr>
              <a:lnSpc>
                <a:spcPct val="80000"/>
              </a:lnSpc>
            </a:pPr>
            <a:r>
              <a:rPr lang="fr-FR" sz="1800" dirty="0" err="1"/>
              <a:t>dianoia</a:t>
            </a:r>
            <a:r>
              <a:rPr lang="fr-FR" sz="1800" dirty="0"/>
              <a:t>  : pensée</a:t>
            </a:r>
          </a:p>
          <a:p>
            <a:pPr>
              <a:lnSpc>
                <a:spcPct val="80000"/>
              </a:lnSpc>
            </a:pPr>
            <a:r>
              <a:rPr lang="fr-FR" sz="1800" dirty="0" err="1"/>
              <a:t>rouah</a:t>
            </a:r>
            <a:r>
              <a:rPr lang="fr-FR" sz="1800" dirty="0"/>
              <a:t> : esprit</a:t>
            </a:r>
          </a:p>
          <a:p>
            <a:pPr>
              <a:lnSpc>
                <a:spcPct val="80000"/>
              </a:lnSpc>
            </a:pPr>
            <a:r>
              <a:rPr lang="fr-FR" sz="1800" dirty="0" err="1"/>
              <a:t>ôzen</a:t>
            </a:r>
            <a:r>
              <a:rPr lang="fr-FR" sz="1800" dirty="0"/>
              <a:t> : oreilles capables d’écouter et de comprendre</a:t>
            </a:r>
          </a:p>
          <a:p>
            <a:pPr>
              <a:lnSpc>
                <a:spcPct val="80000"/>
              </a:lnSpc>
            </a:pPr>
            <a:r>
              <a:rPr lang="fr-FR" sz="1800" dirty="0" err="1"/>
              <a:t>sunesis</a:t>
            </a:r>
            <a:r>
              <a:rPr lang="fr-FR" sz="1800" dirty="0"/>
              <a:t> : intelligence</a:t>
            </a:r>
          </a:p>
          <a:p>
            <a:pPr>
              <a:lnSpc>
                <a:spcPct val="80000"/>
              </a:lnSpc>
            </a:pPr>
            <a:r>
              <a:rPr lang="fr-FR" sz="1800" dirty="0" err="1"/>
              <a:t>suniemi</a:t>
            </a:r>
            <a:r>
              <a:rPr lang="fr-FR" sz="1800" dirty="0"/>
              <a:t> : comprendre</a:t>
            </a:r>
          </a:p>
          <a:p>
            <a:pPr>
              <a:lnSpc>
                <a:spcPct val="80000"/>
              </a:lnSpc>
            </a:pPr>
            <a:r>
              <a:rPr lang="fr-FR" sz="1800" dirty="0"/>
              <a:t>L’intelligence comprend la faculté de réfléchir, de comprendre, de discerner. (Mentalité, pensée)</a:t>
            </a:r>
          </a:p>
          <a:p>
            <a:pPr>
              <a:lnSpc>
                <a:spcPct val="80000"/>
              </a:lnSpc>
            </a:pPr>
            <a:r>
              <a:rPr lang="fr-FR" sz="1800" dirty="0"/>
              <a:t>L’intelligence peut être coupable, obscurcie, souillée, la mentalité réprouvée, la pensée charnelle, l’esprit corrompu.</a:t>
            </a:r>
          </a:p>
          <a:p>
            <a:pPr>
              <a:lnSpc>
                <a:spcPct val="80000"/>
              </a:lnSpc>
            </a:pPr>
            <a:r>
              <a:rPr lang="fr-FR" sz="1800" dirty="0"/>
              <a:t>Paul exhorte à cultiver une intelligence renouvelée, à avoir la pensée de Christ, dans l’union et la communion avec Lui. Il ne s’agit plus d’un raisonnement spéculatif, académique ou désincarné, mais d’une direction intérieure donnée à la réflexion et à la volonté, d’une orientation de la conscience morale qui débouche sur une manière de considérer la vie et une manière de se comporter conformes à la volonté de Dieu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48680"/>
            <a:ext cx="8229600" cy="936104"/>
          </a:xfrm>
        </p:spPr>
        <p:txBody>
          <a:bodyPr>
            <a:noAutofit/>
          </a:bodyPr>
          <a:lstStyle/>
          <a:p>
            <a:r>
              <a:rPr lang="fr-FR" sz="2400" b="1" u="sng" dirty="0" smtClean="0">
                <a:latin typeface="+mn-lt"/>
              </a:rPr>
              <a:t>Analogie entre « l’Intelligence »  / les intelligences et la </a:t>
            </a:r>
            <a:r>
              <a:rPr lang="fr-FR" sz="2400" b="1" u="sng" dirty="0">
                <a:latin typeface="+mn-lt"/>
              </a:rPr>
              <a:t>lumière </a:t>
            </a:r>
            <a:r>
              <a:rPr lang="fr-FR" sz="2400" b="1" u="sng" dirty="0" smtClean="0">
                <a:latin typeface="+mn-lt"/>
              </a:rPr>
              <a:t>« blanche »/ les lumières</a:t>
            </a:r>
            <a:r>
              <a:rPr lang="fr-FR" sz="2400" b="1" dirty="0" smtClean="0">
                <a:latin typeface="+mn-lt"/>
              </a:rPr>
              <a:t> :</a:t>
            </a:r>
            <a:endParaRPr lang="fr-FR" sz="2400" dirty="0">
              <a:latin typeface="+mn-lt"/>
            </a:endParaRPr>
          </a:p>
        </p:txBody>
      </p:sp>
      <p:sp>
        <p:nvSpPr>
          <p:cNvPr id="15363" name="Rectangle 3"/>
          <p:cNvSpPr>
            <a:spLocks noGrp="1" noChangeArrowheads="1"/>
          </p:cNvSpPr>
          <p:nvPr>
            <p:ph idx="1"/>
          </p:nvPr>
        </p:nvSpPr>
        <p:spPr>
          <a:xfrm>
            <a:off x="457200" y="1556792"/>
            <a:ext cx="8229600" cy="4968552"/>
          </a:xfrm>
        </p:spPr>
        <p:txBody>
          <a:bodyPr>
            <a:noAutofit/>
          </a:bodyPr>
          <a:lstStyle/>
          <a:p>
            <a:pPr>
              <a:lnSpc>
                <a:spcPct val="80000"/>
              </a:lnSpc>
            </a:pPr>
            <a:r>
              <a:rPr lang="fr-FR" sz="2200" dirty="0"/>
              <a:t>Il est intéressant de noter que la lumière blanche est en fait la somme de sept autres gammes de lumière qui sont dans l’ordre : le rouge, l’orangé, le jaune, le vert, le bleu, l’indigo, et le violet; c’est à dire, les 7 couleurs de l’arc en ciel.</a:t>
            </a:r>
          </a:p>
          <a:p>
            <a:pPr>
              <a:lnSpc>
                <a:spcPct val="80000"/>
              </a:lnSpc>
            </a:pPr>
            <a:r>
              <a:rPr lang="fr-FR" sz="2200" dirty="0"/>
              <a:t>La mesure de la longueur d’onde de la lumière rouge est de 0,65 microns, la mesure de la longueur d’onde de la lumière violette est de 0,42 </a:t>
            </a:r>
            <a:r>
              <a:rPr lang="fr-FR" sz="2200" dirty="0" err="1"/>
              <a:t>microns.etc</a:t>
            </a:r>
            <a:r>
              <a:rPr lang="fr-FR" sz="2200" dirty="0"/>
              <a:t>………</a:t>
            </a:r>
          </a:p>
          <a:p>
            <a:pPr>
              <a:lnSpc>
                <a:spcPct val="80000"/>
              </a:lnSpc>
            </a:pPr>
            <a:r>
              <a:rPr lang="fr-FR" sz="2200" dirty="0"/>
              <a:t>Un objet jaune ne renvoie que des rayons jaunes. Un objet blanc renvoie en fait tous les rayons. Un objet noir signifie qu’il y a une absence de réflexion, il absorbe tout le rayonnement. Un objet transparent laisse passer toutes les radiations.</a:t>
            </a:r>
          </a:p>
          <a:p>
            <a:pPr>
              <a:lnSpc>
                <a:spcPct val="80000"/>
              </a:lnSpc>
            </a:pPr>
            <a:r>
              <a:rPr lang="fr-FR" sz="2200" dirty="0"/>
              <a:t>Spectre : (définition du Petit Robert)</a:t>
            </a:r>
          </a:p>
          <a:p>
            <a:pPr>
              <a:lnSpc>
                <a:spcPct val="80000"/>
              </a:lnSpc>
            </a:pPr>
            <a:r>
              <a:rPr lang="fr-FR" sz="2200" dirty="0"/>
              <a:t>Images juxtaposées formant une suite ininterrompue de couleurs, et correspondant à la décomposition de la lumière blanche par réfraction (prisme) ou par diffraction. Variation dans l’intensité ou dans la phase d’un rayonnement complexe (suivant la longueur d’onde, la fréquence, l’énergie </a:t>
            </a:r>
            <a:r>
              <a:rPr lang="fr-FR" sz="2200" dirty="0" err="1"/>
              <a:t>ect</a:t>
            </a:r>
            <a:r>
              <a:rPr lang="fr-FR" sz="2200"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sz="quarter"/>
          </p:nvPr>
        </p:nvSpPr>
        <p:spPr/>
        <p:txBody>
          <a:bodyPr/>
          <a:lstStyle/>
          <a:p>
            <a:r>
              <a:rPr lang="fr-FR"/>
              <a:t>Couleurs????</a:t>
            </a:r>
          </a:p>
        </p:txBody>
      </p:sp>
      <p:pic>
        <p:nvPicPr>
          <p:cNvPr id="16393" name="Picture 9" descr="Numériser0001"/>
          <p:cNvPicPr>
            <a:picLocks noGrp="1" noChangeAspect="1" noChangeArrowheads="1"/>
          </p:cNvPicPr>
          <p:nvPr>
            <p:ph sz="quarter" idx="1"/>
          </p:nvPr>
        </p:nvPicPr>
        <p:blipFill>
          <a:blip r:embed="rId2" cstate="print"/>
          <a:stretch>
            <a:fillRect/>
          </a:stretch>
        </p:blipFill>
        <p:spPr>
          <a:xfrm>
            <a:off x="600124" y="1600200"/>
            <a:ext cx="3752751" cy="2185988"/>
          </a:xfrm>
          <a:noFill/>
          <a:ln/>
        </p:spPr>
      </p:pic>
      <p:pic>
        <p:nvPicPr>
          <p:cNvPr id="16394" name="Picture 10" descr="decomp[1]"/>
          <p:cNvPicPr>
            <a:picLocks noGrp="1" noChangeAspect="1" noChangeArrowheads="1"/>
          </p:cNvPicPr>
          <p:nvPr>
            <p:ph sz="quarter" idx="2"/>
          </p:nvPr>
        </p:nvPicPr>
        <p:blipFill>
          <a:blip r:embed="rId3" cstate="print"/>
          <a:stretch>
            <a:fillRect/>
          </a:stretch>
        </p:blipFill>
        <p:spPr>
          <a:xfrm>
            <a:off x="4648200" y="1809750"/>
            <a:ext cx="4038600" cy="1766887"/>
          </a:xfrm>
          <a:noFill/>
          <a:ln/>
        </p:spPr>
      </p:pic>
      <p:pic>
        <p:nvPicPr>
          <p:cNvPr id="16395" name="Picture 11" descr="spectrecont[1]"/>
          <p:cNvPicPr>
            <a:picLocks noGrp="1" noChangeAspect="1" noChangeArrowheads="1"/>
          </p:cNvPicPr>
          <p:nvPr>
            <p:ph sz="quarter" idx="3"/>
          </p:nvPr>
        </p:nvPicPr>
        <p:blipFill>
          <a:blip r:embed="rId4" cstate="print"/>
          <a:stretch>
            <a:fillRect/>
          </a:stretch>
        </p:blipFill>
        <p:spPr>
          <a:xfrm>
            <a:off x="899592" y="3933056"/>
            <a:ext cx="7344816" cy="1004345"/>
          </a:xfrm>
          <a:noFill/>
          <a:ln/>
        </p:spPr>
      </p:pic>
      <p:pic>
        <p:nvPicPr>
          <p:cNvPr id="16396" name="Picture 12" descr="domaineEM[1]"/>
          <p:cNvPicPr>
            <a:picLocks noGrp="1" noChangeAspect="1" noChangeArrowheads="1"/>
          </p:cNvPicPr>
          <p:nvPr>
            <p:ph sz="quarter" idx="4"/>
          </p:nvPr>
        </p:nvPicPr>
        <p:blipFill>
          <a:blip r:embed="rId5" cstate="print"/>
          <a:stretch>
            <a:fillRect/>
          </a:stretch>
        </p:blipFill>
        <p:spPr>
          <a:xfrm>
            <a:off x="899592" y="5373216"/>
            <a:ext cx="7344816" cy="945917"/>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endParaRPr lang="fr-FR" dirty="0"/>
          </a:p>
        </p:txBody>
      </p:sp>
      <p:pic>
        <p:nvPicPr>
          <p:cNvPr id="18439" name="Picture 7" descr="cdrom2[1]"/>
          <p:cNvPicPr>
            <a:picLocks noGrp="1" noChangeAspect="1" noChangeArrowheads="1"/>
          </p:cNvPicPr>
          <p:nvPr>
            <p:ph sz="half" idx="1"/>
          </p:nvPr>
        </p:nvPicPr>
        <p:blipFill>
          <a:blip r:embed="rId2" cstate="print"/>
          <a:stretch>
            <a:fillRect/>
          </a:stretch>
        </p:blipFill>
        <p:spPr>
          <a:xfrm>
            <a:off x="946150" y="2842419"/>
            <a:ext cx="3060700" cy="2590800"/>
          </a:xfrm>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564904"/>
            <a:ext cx="393643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fr-FR" dirty="0"/>
              <a:t>Toute personne normale possède, dans une certaine mesure chacune de ces compétences. C’est par leurs degrés de maîtrise et par la nature de leurs combinaisons que les individus diffèrent.</a:t>
            </a:r>
          </a:p>
          <a:p>
            <a:r>
              <a:rPr lang="fr-FR" dirty="0"/>
              <a:t>Les intelligences nommées ici sont </a:t>
            </a:r>
            <a:r>
              <a:rPr lang="fr-FR" dirty="0" smtClean="0"/>
              <a:t>universelles.</a:t>
            </a:r>
            <a:endParaRPr lang="fr-FR" dirty="0"/>
          </a:p>
          <a:p>
            <a:endParaRPr lang="fr-FR" dirty="0"/>
          </a:p>
        </p:txBody>
      </p:sp>
      <p:sp>
        <p:nvSpPr>
          <p:cNvPr id="3" name="Rectangle 2"/>
          <p:cNvSpPr>
            <a:spLocks noGrp="1" noChangeArrowheads="1"/>
          </p:cNvSpPr>
          <p:nvPr>
            <p:ph type="title"/>
          </p:nvPr>
        </p:nvSpPr>
        <p:spPr>
          <a:xfrm>
            <a:off x="467544" y="4725144"/>
            <a:ext cx="8229600" cy="1143000"/>
          </a:xfrm>
        </p:spPr>
        <p:txBody>
          <a:bodyPr/>
          <a:lstStyle/>
          <a:p>
            <a:r>
              <a:rPr lang="fr-FR" sz="3600" b="1" u="sng" dirty="0" smtClean="0">
                <a:solidFill>
                  <a:srgbClr val="04617B"/>
                </a:solidFill>
                <a:latin typeface="Constantia"/>
              </a:rPr>
              <a:t>Howard </a:t>
            </a:r>
            <a:r>
              <a:rPr lang="fr-FR" sz="3600" b="1" u="sng" dirty="0">
                <a:solidFill>
                  <a:srgbClr val="04617B"/>
                </a:solidFill>
                <a:latin typeface="Constantia"/>
              </a:rPr>
              <a:t>Gardner</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812</TotalTime>
  <Words>4582</Words>
  <Application>Microsoft Office PowerPoint</Application>
  <PresentationFormat>Affichage à l'écran (4:3)</PresentationFormat>
  <Paragraphs>286</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Débit</vt:lpstr>
      <vt:lpstr>Intelligences.....</vt:lpstr>
      <vt:lpstr>Plan</vt:lpstr>
      <vt:lpstr>Quelques éléments</vt:lpstr>
      <vt:lpstr>Définition du dictionnaire « Petit Robert »</vt:lpstr>
      <vt:lpstr>Définition du dictionnaire biblique Emmaus :</vt:lpstr>
      <vt:lpstr>Analogie entre « l’Intelligence »  / les intelligences et la lumière « blanche »/ les lumières :</vt:lpstr>
      <vt:lpstr>Couleurs????</vt:lpstr>
      <vt:lpstr>Présentation PowerPoint</vt:lpstr>
      <vt:lpstr>Howard Gardner</vt:lpstr>
      <vt:lpstr>L'INTELLIGENCE VERBALE  appelée aussi langagière ou linguistique</vt:lpstr>
      <vt:lpstr> L'INTELLIGENCE LOGICO-MATHEMATIQUE</vt:lpstr>
      <vt:lpstr>L'INTELLIGENCE SPATIALE</vt:lpstr>
      <vt:lpstr>L'INTELLIGENCE MUSICALE</vt:lpstr>
      <vt:lpstr>L'INTELLIGENCE KINESTHESIQUE </vt:lpstr>
      <vt:lpstr>L'INTELLIGENCE INTERPERSONNELLE</vt:lpstr>
      <vt:lpstr>l'INTELLIGENCE INTRAPERSONNELLE</vt:lpstr>
      <vt:lpstr>L’INTELLIGENCE NATURALISTE-ÉCOLOGISTE </vt:lpstr>
      <vt:lpstr>L’INTELLIGENCE  SPIRITUELLE </vt:lpstr>
      <vt:lpstr>L’INTELLIGENCE  ÉMOTIONNELLE </vt:lpstr>
      <vt:lpstr>Ensemble      L’INTELLIGENCE  « COLLECTIVE » </vt:lpstr>
      <vt:lpstr>Présentation PowerPoint</vt:lpstr>
      <vt:lpstr>Pause……… Sélah</vt:lpstr>
      <vt:lpstr>Chaque point émergent peut avoir son « revers »</vt:lpstr>
      <vt:lpstr>Présentation PowerPoint</vt:lpstr>
      <vt:lpstr>Quelques versets Bibliques….</vt:lpstr>
      <vt:lpstr>Quelques versets suites….</vt:lpstr>
      <vt:lpstr>1) Intelligence pour  produire un élément matériel </vt:lpstr>
      <vt:lpstr>2) Intelligence pour exercer la justice </vt:lpstr>
      <vt:lpstr>3) Intelligence pour discerner les temps</vt:lpstr>
      <vt:lpstr>4) Intelligence pour comprendre ou interpréter une vision</vt:lpstr>
      <vt:lpstr>5) Intelligence pour le service</vt:lpstr>
      <vt:lpstr>6) Intelligence pour observer la loi</vt:lpstr>
      <vt:lpstr>7) Intelligence de sa destinée</vt:lpstr>
      <vt:lpstr>8) Intelligence pour maîtriser la colère</vt:lpstr>
      <vt:lpstr>9)Intelligence pour accepter la correction</vt:lpstr>
      <vt:lpstr>10) Intelligence permettant  d’accéder au salut</vt:lpstr>
      <vt:lpstr>11) Intelligence pour conduire des hommes</vt:lpstr>
      <vt:lpstr>12) Intelligence du langage</vt:lpstr>
      <vt:lpstr>13) Intelligence pour comprendre et expliquer</vt:lpstr>
      <vt:lpstr>14) Intelligence pour résoudre des problèmes(perspicacité)</vt:lpstr>
      <vt:lpstr>D’autres versets…….</vt:lpstr>
      <vt:lpstr>Présentation PowerPoint</vt:lpstr>
      <vt:lpstr>Présentation PowerPoint</vt:lpstr>
      <vt:lpstr>Des différences identitaires, culturelles mais nous sommes tous reliés au même Dieu </vt:lpstr>
      <vt:lpstr>Déversement….</vt:lpstr>
      <vt:lpstr>Rm 11:36  Car de lui, et par lui, et pour lui, sont toutes choses!  A lui soit la gloire éternellement! Amen. </vt:lpstr>
      <vt:lpstr>Intelligences.....</vt:lpstr>
    </vt:vector>
  </TitlesOfParts>
  <Company>Ecole privée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Intelligences…</dc:title>
  <dc:creator>Vito</dc:creator>
  <cp:lastModifiedBy>utilisateur</cp:lastModifiedBy>
  <cp:revision>70</cp:revision>
  <dcterms:created xsi:type="dcterms:W3CDTF">2007-05-12T11:29:36Z</dcterms:created>
  <dcterms:modified xsi:type="dcterms:W3CDTF">2016-02-14T08:44:19Z</dcterms:modified>
</cp:coreProperties>
</file>