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04"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16C18F-F5FB-AE46-BF7B-B6A5E041D85E}" type="datetimeFigureOut">
              <a:rPr lang="fr-FR" smtClean="0"/>
              <a:t>25/01/15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DE09C-9F29-DB49-82E5-2A30EFCB419E}" type="slidenum">
              <a:rPr lang="fr-FR" smtClean="0"/>
              <a:t>‹#›</a:t>
            </a:fld>
            <a:endParaRPr lang="fr-FR"/>
          </a:p>
        </p:txBody>
      </p:sp>
    </p:spTree>
    <p:extLst>
      <p:ext uri="{BB962C8B-B14F-4D97-AF65-F5344CB8AC3E}">
        <p14:creationId xmlns:p14="http://schemas.microsoft.com/office/powerpoint/2010/main" val="1761319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1CB486-51C8-9B46-9489-8A53E4700659}" type="datetimeFigureOut">
              <a:rPr lang="fr-FR" smtClean="0"/>
              <a:t>25/01/15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C459E-5DF8-0B4A-9066-EEA0D22CDEA2}" type="slidenum">
              <a:rPr lang="fr-FR" smtClean="0"/>
              <a:t>‹#›</a:t>
            </a:fld>
            <a:endParaRPr lang="fr-FR"/>
          </a:p>
        </p:txBody>
      </p:sp>
    </p:spTree>
    <p:extLst>
      <p:ext uri="{BB962C8B-B14F-4D97-AF65-F5344CB8AC3E}">
        <p14:creationId xmlns:p14="http://schemas.microsoft.com/office/powerpoint/2010/main" val="12788353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fr-FR" smtClean="0"/>
              <a:t>Cliquez et modifiez le titre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573741" y="6122894"/>
            <a:ext cx="2133600" cy="259317"/>
          </a:xfrm>
        </p:spPr>
        <p:txBody>
          <a:bodyPr/>
          <a:lstStyle/>
          <a:p>
            <a:fld id="{BE575351-98F4-C44A-A45F-BA3B714E3450}" type="datetime1">
              <a:rPr lang="fr-FR" smtClean="0"/>
              <a:t>25/01/15</a:t>
            </a:fld>
            <a:endParaRPr lang="en-US"/>
          </a:p>
        </p:txBody>
      </p:sp>
      <p:sp>
        <p:nvSpPr>
          <p:cNvPr id="5" name="Footer Placeholder 4"/>
          <p:cNvSpPr>
            <a:spLocks noGrp="1"/>
          </p:cNvSpPr>
          <p:nvPr>
            <p:ph type="ftr" sz="quarter" idx="11"/>
          </p:nvPr>
        </p:nvSpPr>
        <p:spPr>
          <a:xfrm>
            <a:off x="5638800" y="6122894"/>
            <a:ext cx="2895600" cy="257810"/>
          </a:xfrm>
        </p:spPr>
        <p:txBody>
          <a:bodyPr/>
          <a:lstStyle/>
          <a:p>
            <a:r>
              <a:rPr lang="en-US" smtClean="0"/>
              <a:t>Royaume de Dieu et laïcité. Luc Bussière</a:t>
            </a:r>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u, image et légende">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fr-FR" smtClean="0"/>
              <a:t>Cliquez et modifiez le titre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1B4E6E4C-029E-2740-A43E-20801DBA3A18}" type="datetime1">
              <a:rPr lang="fr-FR" smtClean="0"/>
              <a:t>25/01/15</a:t>
            </a:fld>
            <a:endParaRPr lang="en-US"/>
          </a:p>
        </p:txBody>
      </p:sp>
      <p:sp>
        <p:nvSpPr>
          <p:cNvPr id="6" name="Footer Placeholder 5"/>
          <p:cNvSpPr>
            <a:spLocks noGrp="1"/>
          </p:cNvSpPr>
          <p:nvPr>
            <p:ph type="ftr" sz="quarter" idx="11"/>
          </p:nvPr>
        </p:nvSpPr>
        <p:spPr/>
        <p:txBody>
          <a:bodyPr/>
          <a:lstStyle/>
          <a:p>
            <a:r>
              <a:rPr lang="en-US" smtClean="0"/>
              <a:t>Royaume de Dieu et laïcité. Luc Bussière</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fr-FR" smtClean="0"/>
              <a:t>Cliquez et modifiez le titre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137CCB2-4CC7-674B-9A48-6C764D9749A9}" type="datetime1">
              <a:rPr lang="fr-FR" smtClean="0"/>
              <a:t>25/01/15</a:t>
            </a:fld>
            <a:endParaRPr lang="en-US"/>
          </a:p>
        </p:txBody>
      </p:sp>
      <p:sp>
        <p:nvSpPr>
          <p:cNvPr id="6" name="Footer Placeholder 5"/>
          <p:cNvSpPr>
            <a:spLocks noGrp="1"/>
          </p:cNvSpPr>
          <p:nvPr>
            <p:ph type="ftr" sz="quarter" idx="11"/>
          </p:nvPr>
        </p:nvSpPr>
        <p:spPr/>
        <p:txBody>
          <a:bodyPr/>
          <a:lstStyle/>
          <a:p>
            <a:r>
              <a:rPr lang="en-US" smtClean="0"/>
              <a:t>Royaume de Dieu et laïcité. Luc Bussière</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fr-FR" smtClean="0"/>
              <a:t>Cliquez et modifiez le titre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2C97E3D2-80D4-4C45-9032-756EDEA0B71B}" type="datetime1">
              <a:rPr lang="fr-FR" smtClean="0"/>
              <a:t>25/01/15</a:t>
            </a:fld>
            <a:endParaRPr lang="en-US"/>
          </a:p>
        </p:txBody>
      </p:sp>
      <p:sp>
        <p:nvSpPr>
          <p:cNvPr id="6" name="Footer Placeholder 5"/>
          <p:cNvSpPr>
            <a:spLocks noGrp="1"/>
          </p:cNvSpPr>
          <p:nvPr>
            <p:ph type="ftr" sz="quarter" idx="11"/>
          </p:nvPr>
        </p:nvSpPr>
        <p:spPr/>
        <p:txBody>
          <a:bodyPr/>
          <a:lstStyle/>
          <a:p>
            <a:r>
              <a:rPr lang="en-US" smtClean="0"/>
              <a:t>Royaume de Dieu et laïcité. Luc Bussière</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0A2C2B77-7729-D74C-B4FA-C64C101A9845}" type="datetime1">
              <a:rPr lang="fr-FR" smtClean="0"/>
              <a:t>25/01/15</a:t>
            </a:fld>
            <a:endParaRPr lang="en-US"/>
          </a:p>
        </p:txBody>
      </p:sp>
      <p:sp>
        <p:nvSpPr>
          <p:cNvPr id="5" name="Footer Placeholder 4"/>
          <p:cNvSpPr>
            <a:spLocks noGrp="1"/>
          </p:cNvSpPr>
          <p:nvPr>
            <p:ph type="ftr" sz="quarter" idx="11"/>
          </p:nvPr>
        </p:nvSpPr>
        <p:spPr/>
        <p:txBody>
          <a:bodyPr/>
          <a:lstStyle/>
          <a:p>
            <a:r>
              <a:rPr lang="en-US" smtClean="0"/>
              <a:t>Royaume de Dieu et laïcité. Luc Bussière</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fr-FR" smtClean="0"/>
              <a:t>Cliquez et modifiez le titre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76EC9A39-C72E-9A40-AA92-18AD243C6633}" type="datetime1">
              <a:rPr lang="fr-FR" smtClean="0"/>
              <a:t>25/01/15</a:t>
            </a:fld>
            <a:endParaRPr lang="en-US"/>
          </a:p>
        </p:txBody>
      </p:sp>
      <p:sp>
        <p:nvSpPr>
          <p:cNvPr id="5" name="Footer Placeholder 4"/>
          <p:cNvSpPr>
            <a:spLocks noGrp="1"/>
          </p:cNvSpPr>
          <p:nvPr>
            <p:ph type="ftr" sz="quarter" idx="11"/>
          </p:nvPr>
        </p:nvSpPr>
        <p:spPr/>
        <p:txBody>
          <a:bodyPr/>
          <a:lstStyle/>
          <a:p>
            <a:r>
              <a:rPr lang="en-US" smtClean="0"/>
              <a:t>Royaume de Dieu et laïcité. Luc Bussière</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44B313B8-5A54-D445-A199-29D6B3C60F41}" type="datetime1">
              <a:rPr lang="fr-FR" smtClean="0"/>
              <a:t>25/01/15</a:t>
            </a:fld>
            <a:endParaRPr lang="en-US"/>
          </a:p>
        </p:txBody>
      </p:sp>
      <p:sp>
        <p:nvSpPr>
          <p:cNvPr id="5" name="Footer Placeholder 4"/>
          <p:cNvSpPr>
            <a:spLocks noGrp="1"/>
          </p:cNvSpPr>
          <p:nvPr>
            <p:ph type="ftr" sz="quarter" idx="11"/>
          </p:nvPr>
        </p:nvSpPr>
        <p:spPr/>
        <p:txBody>
          <a:bodyPr/>
          <a:lstStyle/>
          <a:p>
            <a:r>
              <a:rPr lang="en-US" smtClean="0"/>
              <a:t>Royaume de Dieu et laïcité. Luc Bussière</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fr-FR" smtClean="0"/>
              <a:t>Cliquez et modifiez le titre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569259" y="6122894"/>
            <a:ext cx="2133600" cy="259317"/>
          </a:xfrm>
        </p:spPr>
        <p:txBody>
          <a:bodyPr/>
          <a:lstStyle/>
          <a:p>
            <a:fld id="{87E86DCC-8017-CC43-B0A0-47A704E83730}" type="datetime1">
              <a:rPr lang="fr-FR" smtClean="0"/>
              <a:t>25/01/15</a:t>
            </a:fld>
            <a:endParaRPr lang="en-US"/>
          </a:p>
        </p:txBody>
      </p:sp>
      <p:sp>
        <p:nvSpPr>
          <p:cNvPr id="5" name="Footer Placeholder 4"/>
          <p:cNvSpPr>
            <a:spLocks noGrp="1"/>
          </p:cNvSpPr>
          <p:nvPr>
            <p:ph type="ftr" sz="quarter" idx="11"/>
          </p:nvPr>
        </p:nvSpPr>
        <p:spPr>
          <a:xfrm>
            <a:off x="5638800" y="6124401"/>
            <a:ext cx="2895600" cy="257810"/>
          </a:xfrm>
        </p:spPr>
        <p:txBody>
          <a:bodyPr/>
          <a:lstStyle/>
          <a:p>
            <a:r>
              <a:rPr lang="en-US" smtClean="0"/>
              <a:t>Royaume de Dieu et laïcité. Luc Bussière</a:t>
            </a:r>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fr-FR" smtClean="0"/>
              <a:t>Cliquez et modifiez le titre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0456869C-9BB3-0D43-A2C9-4FF33E046F26}" type="datetime1">
              <a:rPr lang="fr-FR" smtClean="0"/>
              <a:t>25/01/15</a:t>
            </a:fld>
            <a:endParaRPr lang="en-US"/>
          </a:p>
        </p:txBody>
      </p:sp>
      <p:sp>
        <p:nvSpPr>
          <p:cNvPr id="5" name="Footer Placeholder 4"/>
          <p:cNvSpPr>
            <a:spLocks noGrp="1"/>
          </p:cNvSpPr>
          <p:nvPr>
            <p:ph type="ftr" sz="quarter" idx="11"/>
          </p:nvPr>
        </p:nvSpPr>
        <p:spPr/>
        <p:txBody>
          <a:bodyPr/>
          <a:lstStyle/>
          <a:p>
            <a:r>
              <a:rPr lang="en-US" smtClean="0"/>
              <a:t>Royaume de Dieu et laïcité. Luc Bussière</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E9AB5D24-CA40-C240-88EF-7BC34323A551}" type="datetime1">
              <a:rPr lang="fr-FR" smtClean="0"/>
              <a:t>25/01/15</a:t>
            </a:fld>
            <a:endParaRPr lang="en-US"/>
          </a:p>
        </p:txBody>
      </p:sp>
      <p:sp>
        <p:nvSpPr>
          <p:cNvPr id="6" name="Footer Placeholder 5"/>
          <p:cNvSpPr>
            <a:spLocks noGrp="1"/>
          </p:cNvSpPr>
          <p:nvPr>
            <p:ph type="ftr" sz="quarter" idx="11"/>
          </p:nvPr>
        </p:nvSpPr>
        <p:spPr/>
        <p:txBody>
          <a:bodyPr/>
          <a:lstStyle/>
          <a:p>
            <a:r>
              <a:rPr lang="en-US" smtClean="0"/>
              <a:t>Royaume de Dieu et laïcité. Luc Bussière</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EECCE689-87DD-4B42-A4CA-01EEDCB8EF25}" type="datetime1">
              <a:rPr lang="fr-FR" smtClean="0"/>
              <a:t>25/01/15</a:t>
            </a:fld>
            <a:endParaRPr lang="en-US"/>
          </a:p>
        </p:txBody>
      </p:sp>
      <p:sp>
        <p:nvSpPr>
          <p:cNvPr id="8" name="Footer Placeholder 7"/>
          <p:cNvSpPr>
            <a:spLocks noGrp="1"/>
          </p:cNvSpPr>
          <p:nvPr>
            <p:ph type="ftr" sz="quarter" idx="11"/>
          </p:nvPr>
        </p:nvSpPr>
        <p:spPr/>
        <p:txBody>
          <a:bodyPr/>
          <a:lstStyle/>
          <a:p>
            <a:r>
              <a:rPr lang="en-US" smtClean="0"/>
              <a:t>Royaume de Dieu et laïcité. Luc Bussière</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0E945A99-8AEC-B841-9090-41B2101C27D9}" type="datetime1">
              <a:rPr lang="fr-FR" smtClean="0"/>
              <a:t>25/01/15</a:t>
            </a:fld>
            <a:endParaRPr lang="en-US"/>
          </a:p>
        </p:txBody>
      </p:sp>
      <p:sp>
        <p:nvSpPr>
          <p:cNvPr id="4" name="Footer Placeholder 3"/>
          <p:cNvSpPr>
            <a:spLocks noGrp="1"/>
          </p:cNvSpPr>
          <p:nvPr>
            <p:ph type="ftr" sz="quarter" idx="11"/>
          </p:nvPr>
        </p:nvSpPr>
        <p:spPr/>
        <p:txBody>
          <a:bodyPr/>
          <a:lstStyle/>
          <a:p>
            <a:r>
              <a:rPr lang="en-US" smtClean="0"/>
              <a:t>Royaume de Dieu et laïcité. Luc Bussière</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B3E65A7F-7F64-9D41-B1DE-A5A2E27BF630}" type="datetime1">
              <a:rPr lang="fr-FR" smtClean="0"/>
              <a:t>25/01/15</a:t>
            </a:fld>
            <a:endParaRPr lang="en-US"/>
          </a:p>
        </p:txBody>
      </p:sp>
      <p:sp>
        <p:nvSpPr>
          <p:cNvPr id="3" name="Footer Placeholder 2"/>
          <p:cNvSpPr>
            <a:spLocks noGrp="1"/>
          </p:cNvSpPr>
          <p:nvPr>
            <p:ph type="ftr" sz="quarter" idx="11"/>
          </p:nvPr>
        </p:nvSpPr>
        <p:spPr/>
        <p:txBody>
          <a:bodyPr/>
          <a:lstStyle/>
          <a:p>
            <a:r>
              <a:rPr lang="en-US" smtClean="0"/>
              <a:t>Royaume de Dieu et laïcité. Luc Bussière</a:t>
            </a:r>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fr-FR" smtClean="0"/>
              <a:t>Cliquez et modifiez le titre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16C26467-CEA1-DE4C-A41B-3B137D0C5264}" type="datetime1">
              <a:rPr lang="fr-FR" smtClean="0"/>
              <a:t>25/01/15</a:t>
            </a:fld>
            <a:endParaRPr lang="en-US"/>
          </a:p>
        </p:txBody>
      </p:sp>
      <p:sp>
        <p:nvSpPr>
          <p:cNvPr id="6" name="Footer Placeholder 5"/>
          <p:cNvSpPr>
            <a:spLocks noGrp="1"/>
          </p:cNvSpPr>
          <p:nvPr>
            <p:ph type="ftr" sz="quarter" idx="11"/>
          </p:nvPr>
        </p:nvSpPr>
        <p:spPr/>
        <p:txBody>
          <a:bodyPr/>
          <a:lstStyle/>
          <a:p>
            <a:r>
              <a:rPr lang="en-US" smtClean="0"/>
              <a:t>Royaume de Dieu et laïcité. Luc Bussière</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fr-FR" smtClean="0"/>
              <a:t>Cliquez et modifiez le titre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A2ECACAB-28A3-A046-BAF4-DE572F3610F3}" type="datetime1">
              <a:rPr lang="fr-FR" smtClean="0"/>
              <a:t>25/01/15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r>
              <a:rPr lang="en-US" smtClean="0"/>
              <a:t>Royaume de Dieu et laïcité. Luc Bussière</a:t>
            </a:r>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Lst>
  <p:hf hd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Royaume de Dieu et la</a:t>
            </a:r>
            <a:r>
              <a:rPr lang="fr-FR" dirty="0" smtClean="0"/>
              <a:t>ïcité</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1</a:t>
            </a:fld>
            <a:endParaRPr lang="en-US"/>
          </a:p>
        </p:txBody>
      </p:sp>
    </p:spTree>
    <p:extLst>
      <p:ext uri="{BB962C8B-B14F-4D97-AF65-F5344CB8AC3E}">
        <p14:creationId xmlns:p14="http://schemas.microsoft.com/office/powerpoint/2010/main" val="13341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John LOCKE 1632-1704</a:t>
            </a:r>
            <a:endParaRPr lang="fr-FR" dirty="0"/>
          </a:p>
        </p:txBody>
      </p:sp>
      <p:sp>
        <p:nvSpPr>
          <p:cNvPr id="5" name="Espace réservé du contenu 4"/>
          <p:cNvSpPr>
            <a:spLocks noGrp="1"/>
          </p:cNvSpPr>
          <p:nvPr>
            <p:ph sz="half" idx="1"/>
          </p:nvPr>
        </p:nvSpPr>
        <p:spPr/>
        <p:txBody>
          <a:bodyPr>
            <a:normAutofit/>
          </a:bodyPr>
          <a:lstStyle/>
          <a:p>
            <a:r>
              <a:rPr lang="fr-FR" sz="3200" dirty="0"/>
              <a:t>« </a:t>
            </a:r>
            <a:r>
              <a:rPr lang="fr-FR" sz="3200" i="1" dirty="0"/>
              <a:t>Traité sur la Tolérance </a:t>
            </a:r>
            <a:r>
              <a:rPr lang="fr-FR" sz="3200" dirty="0"/>
              <a:t>» (1667) </a:t>
            </a:r>
            <a:r>
              <a:rPr lang="fr-FR" sz="3200" dirty="0" smtClean="0"/>
              <a:t> </a:t>
            </a:r>
          </a:p>
          <a:p>
            <a:r>
              <a:rPr lang="fr-FR" sz="3200" dirty="0" smtClean="0"/>
              <a:t>«</a:t>
            </a:r>
            <a:r>
              <a:rPr lang="fr-FR" sz="3200" dirty="0"/>
              <a:t> </a:t>
            </a:r>
            <a:r>
              <a:rPr lang="fr-FR" sz="3200" i="1" dirty="0"/>
              <a:t>Lettre sur la tolérance </a:t>
            </a:r>
            <a:r>
              <a:rPr lang="fr-FR" sz="3200" dirty="0"/>
              <a:t>» (1686) </a:t>
            </a:r>
            <a:endParaRPr lang="fr-FR" sz="3200" dirty="0"/>
          </a:p>
        </p:txBody>
      </p:sp>
      <p:pic>
        <p:nvPicPr>
          <p:cNvPr id="7" name="Espace réservé du contenu 6" descr="locke.jpg"/>
          <p:cNvPicPr>
            <a:picLocks noGrp="1" noChangeAspect="1"/>
          </p:cNvPicPr>
          <p:nvPr>
            <p:ph sz="half" idx="2"/>
          </p:nvPr>
        </p:nvPicPr>
        <p:blipFill>
          <a:blip r:embed="rId2">
            <a:extLst>
              <a:ext uri="{28A0092B-C50C-407E-A947-70E740481C1C}">
                <a14:useLocalDpi xmlns:a14="http://schemas.microsoft.com/office/drawing/2010/main" val="0"/>
              </a:ext>
            </a:extLst>
          </a:blip>
          <a:srcRect t="6147" b="6147"/>
          <a:stretch>
            <a:fillRect/>
          </a:stretch>
        </p:blipFill>
        <p:spPr/>
      </p:pic>
      <p:sp>
        <p:nvSpPr>
          <p:cNvPr id="8" name="Espace réservé du pied de page 7"/>
          <p:cNvSpPr>
            <a:spLocks noGrp="1"/>
          </p:cNvSpPr>
          <p:nvPr>
            <p:ph type="ftr" sz="quarter" idx="11"/>
          </p:nvPr>
        </p:nvSpPr>
        <p:spPr/>
        <p:txBody>
          <a:bodyPr/>
          <a:lstStyle/>
          <a:p>
            <a:r>
              <a:rPr lang="en-US" smtClean="0"/>
              <a:t>Royaume de Dieu et laïcité. Luc Bussière</a:t>
            </a:r>
            <a:endParaRPr lang="en-US"/>
          </a:p>
        </p:txBody>
      </p:sp>
      <p:sp>
        <p:nvSpPr>
          <p:cNvPr id="9" name="Espace réservé du numéro de diapositive 8"/>
          <p:cNvSpPr>
            <a:spLocks noGrp="1"/>
          </p:cNvSpPr>
          <p:nvPr>
            <p:ph type="sldNum" sz="quarter" idx="12"/>
          </p:nvPr>
        </p:nvSpPr>
        <p:spPr/>
        <p:txBody>
          <a:bodyPr/>
          <a:lstStyle/>
          <a:p>
            <a:fld id="{DF28FB93-0A08-4E7D-8E63-9EFA29F1E093}" type="slidenum">
              <a:rPr lang="en-US" smtClean="0"/>
              <a:pPr/>
              <a:t>10</a:t>
            </a:fld>
            <a:endParaRPr lang="en-US"/>
          </a:p>
        </p:txBody>
      </p:sp>
    </p:spTree>
    <p:extLst>
      <p:ext uri="{BB962C8B-B14F-4D97-AF65-F5344CB8AC3E}">
        <p14:creationId xmlns:p14="http://schemas.microsoft.com/office/powerpoint/2010/main" val="421112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ROGER WILLIAMS (1603-1683)</a:t>
            </a:r>
            <a:endParaRPr lang="fr-FR" dirty="0"/>
          </a:p>
        </p:txBody>
      </p:sp>
      <p:sp>
        <p:nvSpPr>
          <p:cNvPr id="3" name="Espace réservé du contenu 2"/>
          <p:cNvSpPr>
            <a:spLocks noGrp="1"/>
          </p:cNvSpPr>
          <p:nvPr>
            <p:ph sz="half" idx="1"/>
          </p:nvPr>
        </p:nvSpPr>
        <p:spPr>
          <a:xfrm>
            <a:off x="900111" y="2147889"/>
            <a:ext cx="7693846" cy="1248806"/>
          </a:xfrm>
        </p:spPr>
        <p:txBody>
          <a:bodyPr>
            <a:normAutofit lnSpcReduction="10000"/>
          </a:bodyPr>
          <a:lstStyle/>
          <a:p>
            <a:r>
              <a:rPr lang="fr-FR" b="1" dirty="0"/>
              <a:t>le père de la liberté religieuse aux Etats-Unis </a:t>
            </a:r>
            <a:endParaRPr lang="fr-FR" b="1" dirty="0"/>
          </a:p>
          <a:p>
            <a:r>
              <a:rPr lang="fr-FR" b="1" dirty="0" smtClean="0"/>
              <a:t> </a:t>
            </a:r>
            <a:r>
              <a:rPr lang="fr-FR" b="1" dirty="0"/>
              <a:t>l'un des premiers à </a:t>
            </a:r>
            <a:r>
              <a:rPr lang="fr-FR" b="1" dirty="0" smtClean="0"/>
              <a:t>avoir pensé </a:t>
            </a:r>
            <a:r>
              <a:rPr lang="fr-FR" b="1" dirty="0"/>
              <a:t>la neutralité de l'Etat en matière religieuse.</a:t>
            </a:r>
            <a:endParaRPr lang="fr-FR" dirty="0"/>
          </a:p>
          <a:p>
            <a:endParaRPr lang="fr-FR" dirty="0"/>
          </a:p>
        </p:txBody>
      </p:sp>
      <p:pic>
        <p:nvPicPr>
          <p:cNvPr id="6" name="Espace réservé du contenu 5" descr="roger-williams-H.jpg"/>
          <p:cNvPicPr>
            <a:picLocks noGrp="1" noChangeAspect="1"/>
          </p:cNvPicPr>
          <p:nvPr>
            <p:ph sz="half" idx="2"/>
          </p:nvPr>
        </p:nvPicPr>
        <p:blipFill>
          <a:blip r:embed="rId2">
            <a:extLst>
              <a:ext uri="{28A0092B-C50C-407E-A947-70E740481C1C}">
                <a14:useLocalDpi xmlns:a14="http://schemas.microsoft.com/office/drawing/2010/main" val="0"/>
              </a:ext>
            </a:extLst>
          </a:blip>
          <a:srcRect t="-118503" b="-118503"/>
          <a:stretch>
            <a:fillRect/>
          </a:stretch>
        </p:blipFill>
        <p:spPr>
          <a:xfrm>
            <a:off x="1299429" y="1919872"/>
            <a:ext cx="6766633" cy="5986754"/>
          </a:xfrm>
        </p:spPr>
      </p:pic>
      <p:sp>
        <p:nvSpPr>
          <p:cNvPr id="7" name="Espace réservé du pied de page 6"/>
          <p:cNvSpPr>
            <a:spLocks noGrp="1"/>
          </p:cNvSpPr>
          <p:nvPr>
            <p:ph type="ftr" sz="quarter" idx="11"/>
          </p:nvPr>
        </p:nvSpPr>
        <p:spPr/>
        <p:txBody>
          <a:bodyPr/>
          <a:lstStyle/>
          <a:p>
            <a:r>
              <a:rPr lang="en-US" smtClean="0"/>
              <a:t>Royaume de Dieu et laïcité. Luc Bussière</a:t>
            </a:r>
            <a:endParaRPr lang="en-US"/>
          </a:p>
        </p:txBody>
      </p:sp>
      <p:sp>
        <p:nvSpPr>
          <p:cNvPr id="8" name="Espace réservé du numéro de diapositive 7"/>
          <p:cNvSpPr>
            <a:spLocks noGrp="1"/>
          </p:cNvSpPr>
          <p:nvPr>
            <p:ph type="sldNum" sz="quarter" idx="12"/>
          </p:nvPr>
        </p:nvSpPr>
        <p:spPr/>
        <p:txBody>
          <a:bodyPr/>
          <a:lstStyle/>
          <a:p>
            <a:fld id="{DF28FB93-0A08-4E7D-8E63-9EFA29F1E093}" type="slidenum">
              <a:rPr lang="en-US" smtClean="0"/>
              <a:pPr/>
              <a:t>11</a:t>
            </a:fld>
            <a:endParaRPr lang="en-US"/>
          </a:p>
        </p:txBody>
      </p:sp>
    </p:spTree>
    <p:extLst>
      <p:ext uri="{BB962C8B-B14F-4D97-AF65-F5344CB8AC3E}">
        <p14:creationId xmlns:p14="http://schemas.microsoft.com/office/powerpoint/2010/main" val="315322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Providence. </a:t>
            </a:r>
            <a:endParaRPr lang="fr-FR" dirty="0"/>
          </a:p>
        </p:txBody>
      </p:sp>
      <p:sp>
        <p:nvSpPr>
          <p:cNvPr id="3" name="Espace réservé du contenu 2"/>
          <p:cNvSpPr>
            <a:spLocks noGrp="1"/>
          </p:cNvSpPr>
          <p:nvPr>
            <p:ph sz="half" idx="1"/>
          </p:nvPr>
        </p:nvSpPr>
        <p:spPr>
          <a:xfrm>
            <a:off x="280559" y="2147888"/>
            <a:ext cx="3484835" cy="3927475"/>
          </a:xfrm>
        </p:spPr>
        <p:txBody>
          <a:bodyPr/>
          <a:lstStyle/>
          <a:p>
            <a:r>
              <a:rPr lang="fr-FR" b="1" dirty="0"/>
              <a:t>Cette justification théologique de la tolérance</a:t>
            </a:r>
            <a:r>
              <a:rPr lang="fr-FR" dirty="0"/>
              <a:t> </a:t>
            </a:r>
            <a:r>
              <a:rPr lang="fr-FR" b="1" dirty="0"/>
              <a:t>par R WILLIAMS a influencé la déclaration de la liberté de pensée et de culte pour tous, dans le premier Etat au monde occidental qui l’a adoptée, un siècle avant la Révolution de 1789 : </a:t>
            </a:r>
            <a:r>
              <a:rPr lang="fr-FR" b="1" dirty="0" smtClean="0"/>
              <a:t>la </a:t>
            </a:r>
            <a:r>
              <a:rPr lang="fr-FR" b="1" dirty="0"/>
              <a:t>ville de </a:t>
            </a:r>
            <a:r>
              <a:rPr lang="fr-FR" b="1" dirty="0" smtClean="0"/>
              <a:t>Providence.</a:t>
            </a:r>
            <a:r>
              <a:rPr lang="fr-FR" dirty="0" smtClean="0"/>
              <a:t> </a:t>
            </a:r>
            <a:endParaRPr lang="fr-FR" dirty="0"/>
          </a:p>
        </p:txBody>
      </p:sp>
      <p:pic>
        <p:nvPicPr>
          <p:cNvPr id="7" name="Espace réservé du contenu 6" descr="map1_providence.jpg"/>
          <p:cNvPicPr>
            <a:picLocks noGrp="1" noChangeAspect="1"/>
          </p:cNvPicPr>
          <p:nvPr>
            <p:ph sz="half" idx="2"/>
          </p:nvPr>
        </p:nvPicPr>
        <p:blipFill>
          <a:blip r:embed="rId2">
            <a:extLst>
              <a:ext uri="{28A0092B-C50C-407E-A947-70E740481C1C}">
                <a14:useLocalDpi xmlns:a14="http://schemas.microsoft.com/office/drawing/2010/main" val="0"/>
              </a:ext>
            </a:extLst>
          </a:blip>
          <a:srcRect t="-22352" b="-22352"/>
          <a:stretch>
            <a:fillRect/>
          </a:stretch>
        </p:blipFill>
        <p:spPr>
          <a:xfrm>
            <a:off x="4191000" y="1584008"/>
            <a:ext cx="4486325" cy="4661160"/>
          </a:xfrm>
        </p:spPr>
      </p:pic>
      <p:sp>
        <p:nvSpPr>
          <p:cNvPr id="5" name="Espace réservé du pied de page 4"/>
          <p:cNvSpPr>
            <a:spLocks noGrp="1"/>
          </p:cNvSpPr>
          <p:nvPr>
            <p:ph type="ftr" sz="quarter" idx="11"/>
          </p:nvPr>
        </p:nvSpPr>
        <p:spPr/>
        <p:txBody>
          <a:bodyPr/>
          <a:lstStyle/>
          <a:p>
            <a:r>
              <a:rPr lang="en-US" smtClean="0"/>
              <a:t>Royaume de Dieu et laïcité. Luc Bussière</a:t>
            </a:r>
            <a:endParaRPr lang="en-US"/>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12</a:t>
            </a:fld>
            <a:endParaRPr lang="en-US"/>
          </a:p>
        </p:txBody>
      </p:sp>
    </p:spTree>
    <p:extLst>
      <p:ext uri="{BB962C8B-B14F-4D97-AF65-F5344CB8AC3E}">
        <p14:creationId xmlns:p14="http://schemas.microsoft.com/office/powerpoint/2010/main" val="234422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 la liberté de conscience et de culte</a:t>
            </a:r>
            <a:endParaRPr lang="fr-FR" dirty="0"/>
          </a:p>
        </p:txBody>
      </p:sp>
      <p:sp>
        <p:nvSpPr>
          <p:cNvPr id="3" name="Espace réservé du contenu 2"/>
          <p:cNvSpPr>
            <a:spLocks noGrp="1"/>
          </p:cNvSpPr>
          <p:nvPr>
            <p:ph sz="half" idx="1"/>
          </p:nvPr>
        </p:nvSpPr>
        <p:spPr>
          <a:xfrm>
            <a:off x="324857" y="2147888"/>
            <a:ext cx="4141414" cy="3927475"/>
          </a:xfrm>
        </p:spPr>
        <p:txBody>
          <a:bodyPr>
            <a:normAutofit lnSpcReduction="10000"/>
          </a:bodyPr>
          <a:lstStyle/>
          <a:p>
            <a:r>
              <a:rPr lang="fr-FR" b="1" dirty="0"/>
              <a:t>« </a:t>
            </a:r>
            <a:r>
              <a:rPr lang="fr-FR" b="1" i="1" dirty="0"/>
              <a:t>C’est la volonté et le commandement de Dieu que soit garantie à tous, dans chaque nation et chaque pays la liberté des conscience et des cultes, même ceux des plus païens ; des Juifs, des Turcs (les musulmans) et des anti chrétiens. Et on ne doit pas les combattre autrement qu’avec la seule épée capable de conquête (dans les affaires de l’âme), l’épée de l’Esprit de Dieu, la Parole de Dieu » </a:t>
            </a:r>
            <a:r>
              <a:rPr lang="fr-FR" b="1" dirty="0"/>
              <a:t>» 1638. </a:t>
            </a:r>
            <a:endParaRPr lang="fr-FR" dirty="0"/>
          </a:p>
          <a:p>
            <a:endParaRPr lang="fr-FR" dirty="0"/>
          </a:p>
        </p:txBody>
      </p:sp>
      <p:pic>
        <p:nvPicPr>
          <p:cNvPr id="7" name="Espace réservé du contenu 6" descr="ROGER WILLIAMS reformation-wall-mur.jpg"/>
          <p:cNvPicPr>
            <a:picLocks noGrp="1" noChangeAspect="1"/>
          </p:cNvPicPr>
          <p:nvPr>
            <p:ph sz="half" idx="2"/>
          </p:nvPr>
        </p:nvPicPr>
        <p:blipFill>
          <a:blip r:embed="rId2">
            <a:extLst>
              <a:ext uri="{28A0092B-C50C-407E-A947-70E740481C1C}">
                <a14:useLocalDpi xmlns:a14="http://schemas.microsoft.com/office/drawing/2010/main" val="0"/>
              </a:ext>
            </a:extLst>
          </a:blip>
          <a:srcRect l="15997" r="15997"/>
          <a:stretch>
            <a:fillRect/>
          </a:stretch>
        </p:blipFill>
        <p:spPr/>
      </p:pic>
      <p:sp>
        <p:nvSpPr>
          <p:cNvPr id="5" name="Espace réservé du pied de page 4"/>
          <p:cNvSpPr>
            <a:spLocks noGrp="1"/>
          </p:cNvSpPr>
          <p:nvPr>
            <p:ph type="ftr" sz="quarter" idx="11"/>
          </p:nvPr>
        </p:nvSpPr>
        <p:spPr/>
        <p:txBody>
          <a:bodyPr/>
          <a:lstStyle/>
          <a:p>
            <a:r>
              <a:rPr lang="en-US" smtClean="0"/>
              <a:t>Royaume de Dieu et laïcité. Luc Bussière</a:t>
            </a:r>
            <a:endParaRPr lang="en-US"/>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13</a:t>
            </a:fld>
            <a:endParaRPr lang="en-US"/>
          </a:p>
        </p:txBody>
      </p:sp>
    </p:spTree>
    <p:extLst>
      <p:ext uri="{BB962C8B-B14F-4D97-AF65-F5344CB8AC3E}">
        <p14:creationId xmlns:p14="http://schemas.microsoft.com/office/powerpoint/2010/main" val="52893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dirty="0" smtClean="0"/>
              <a:t>Pour la liberté de conscience, d’expression. </a:t>
            </a:r>
            <a:endParaRPr lang="fr-FR" dirty="0"/>
          </a:p>
        </p:txBody>
      </p:sp>
      <p:sp>
        <p:nvSpPr>
          <p:cNvPr id="8" name="Espace réservé du contenu 7"/>
          <p:cNvSpPr>
            <a:spLocks noGrp="1"/>
          </p:cNvSpPr>
          <p:nvPr>
            <p:ph idx="1"/>
          </p:nvPr>
        </p:nvSpPr>
        <p:spPr/>
        <p:txBody>
          <a:bodyPr>
            <a:normAutofit fontScale="85000" lnSpcReduction="10000"/>
          </a:bodyPr>
          <a:lstStyle/>
          <a:p>
            <a:r>
              <a:rPr lang="fr-FR" b="1" dirty="0"/>
              <a:t>« </a:t>
            </a:r>
            <a:r>
              <a:rPr lang="fr-FR" b="1" i="1" dirty="0"/>
              <a:t>Quant à nous nous ne pouvons pas garder le silence sur ce que nous avons vu </a:t>
            </a:r>
            <a:r>
              <a:rPr lang="fr-FR" b="1" i="1" dirty="0" smtClean="0"/>
              <a:t>et </a:t>
            </a:r>
            <a:r>
              <a:rPr lang="fr-FR" b="1" i="1" dirty="0"/>
              <a:t>entendu</a:t>
            </a:r>
            <a:r>
              <a:rPr lang="fr-FR" b="1" dirty="0"/>
              <a:t> ». </a:t>
            </a:r>
            <a:r>
              <a:rPr lang="fr-FR" b="1" u="sng" dirty="0"/>
              <a:t>Actes 4. 20</a:t>
            </a:r>
            <a:r>
              <a:rPr lang="fr-FR" b="1" u="sng" dirty="0" smtClean="0"/>
              <a:t>.</a:t>
            </a:r>
          </a:p>
          <a:p>
            <a:r>
              <a:rPr lang="fr-FR" b="1" dirty="0"/>
              <a:t>« </a:t>
            </a:r>
            <a:r>
              <a:rPr lang="fr-FR" b="1" i="1" dirty="0"/>
              <a:t>Que l’un soit libre d’adorer Dieu et l’autre Jupiter, que l’un puisse lever ses mains suppliantes vers le ciel et l’autre vers l’autel de la Bonne Foi, qu’il soit permis à l’un de compter les nuages en priant, puisque c’est là sa croyance, et à l’autre les panneaux de lambris : que l’un puisse à Dieu sa propre âme, l’autre la vie d’ un bouc ! Prenez garde en effet que ce ne soit déjà un crime d’impiété que d’ôter aux hommes la liberté de religion et de leur interdire le choix de la divinité, c’est à dire de ne pas me permettre d’honorer qui je veux honorer, pour me forcer d’honorer qui je ne veux pas honorer, il n’est personne qui ne veuille des hommages forcés, pas même un homme </a:t>
            </a:r>
            <a:r>
              <a:rPr lang="fr-FR" b="1" dirty="0"/>
              <a:t>».   </a:t>
            </a:r>
            <a:r>
              <a:rPr lang="fr-FR" b="1" dirty="0" smtClean="0"/>
              <a:t>TERTULLIEN (197)</a:t>
            </a:r>
            <a:endParaRPr lang="fr-FR" dirty="0"/>
          </a:p>
          <a:p>
            <a:endParaRPr lang="fr-FR" b="1" u="sng" dirty="0" smtClean="0"/>
          </a:p>
          <a:p>
            <a:endParaRPr lang="fr-FR" dirty="0"/>
          </a:p>
          <a:p>
            <a:endParaRPr lang="fr-FR" dirty="0"/>
          </a:p>
        </p:txBody>
      </p:sp>
      <p:sp>
        <p:nvSpPr>
          <p:cNvPr id="5" name="Espace réservé du pied de page 4"/>
          <p:cNvSpPr>
            <a:spLocks noGrp="1"/>
          </p:cNvSpPr>
          <p:nvPr>
            <p:ph type="ftr" sz="quarter" idx="11"/>
          </p:nvPr>
        </p:nvSpPr>
        <p:spPr/>
        <p:txBody>
          <a:bodyPr/>
          <a:lstStyle/>
          <a:p>
            <a:r>
              <a:rPr lang="en-US" smtClean="0"/>
              <a:t>Royaume de Dieu et laïcité. Luc Bussière</a:t>
            </a:r>
            <a:endParaRPr lang="en-US"/>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14</a:t>
            </a:fld>
            <a:endParaRPr lang="en-US"/>
          </a:p>
        </p:txBody>
      </p:sp>
    </p:spTree>
    <p:extLst>
      <p:ext uri="{BB962C8B-B14F-4D97-AF65-F5344CB8AC3E}">
        <p14:creationId xmlns:p14="http://schemas.microsoft.com/office/powerpoint/2010/main" val="118202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LUTHER</a:t>
            </a:r>
            <a:endParaRPr lang="fr-FR" dirty="0"/>
          </a:p>
        </p:txBody>
      </p:sp>
      <p:sp>
        <p:nvSpPr>
          <p:cNvPr id="3" name="Espace réservé du contenu 2"/>
          <p:cNvSpPr>
            <a:spLocks noGrp="1"/>
          </p:cNvSpPr>
          <p:nvPr>
            <p:ph idx="1"/>
          </p:nvPr>
        </p:nvSpPr>
        <p:spPr/>
        <p:txBody>
          <a:bodyPr/>
          <a:lstStyle/>
          <a:p>
            <a:r>
              <a:rPr lang="fr-FR" b="1" dirty="0"/>
              <a:t>« </a:t>
            </a:r>
            <a:r>
              <a:rPr lang="fr-FR" b="1" i="1" dirty="0"/>
              <a:t>Quant aux âmes, écrit-il, Dieu ne peut ni ne veut laisser à personne d’autre qu’à lui-même le droit de les gouverner. C’est pourquoi là où le pouvoir temporel prétend donner des lois aux âmes, il empiète sur le gouvernement de Dieu et ne fait que séduire et corrompre les âmes </a:t>
            </a:r>
            <a:r>
              <a:rPr lang="fr-FR" b="1" dirty="0"/>
              <a:t>». </a:t>
            </a:r>
            <a:endParaRPr lang="fr-FR" dirty="0"/>
          </a:p>
          <a:p>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15</a:t>
            </a:fld>
            <a:endParaRPr lang="en-US"/>
          </a:p>
        </p:txBody>
      </p:sp>
    </p:spTree>
    <p:extLst>
      <p:ext uri="{BB962C8B-B14F-4D97-AF65-F5344CB8AC3E}">
        <p14:creationId xmlns:p14="http://schemas.microsoft.com/office/powerpoint/2010/main" val="165944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 Williams. </a:t>
            </a:r>
            <a:endParaRPr lang="fr-FR" dirty="0"/>
          </a:p>
        </p:txBody>
      </p:sp>
      <p:sp>
        <p:nvSpPr>
          <p:cNvPr id="3" name="Espace réservé du contenu 2"/>
          <p:cNvSpPr>
            <a:spLocks noGrp="1"/>
          </p:cNvSpPr>
          <p:nvPr>
            <p:ph idx="1"/>
          </p:nvPr>
        </p:nvSpPr>
        <p:spPr/>
        <p:txBody>
          <a:bodyPr>
            <a:normAutofit fontScale="85000" lnSpcReduction="10000"/>
          </a:bodyPr>
          <a:lstStyle/>
          <a:p>
            <a:r>
              <a:rPr lang="fr-FR" b="1" i="1" dirty="0"/>
              <a:t>« Les pouvoirs civils et leurs officiers de justice avec leurs constitutions et leurs administrations respectives sont civils par essence, et (…) par conséquent ils ne sont ni juges, ni gouverneurs, ni défenseurs de la condition et du culte spirituels ou chrétiens (…) Dieu ne demande pas que soit décrétée et imposée une uniformité de religion   dans la communauté civile quelle qu’elle soit… Autoriser des consciences et des cultes autres que ceux que professer un Etat est la seule chose qui puisse (aux yeux de Dieu) procurer une paix ferme et durable… la vraie civilité et le vrai christianisme peuvent tous deux prospérer dans un Etat ou un royaume, alors même que sont permises des consciences diverses et contraires, qu’il s’agisse de juifs ou de gentils (païens) </a:t>
            </a:r>
            <a:r>
              <a:rPr lang="fr-FR" b="1" i="1" dirty="0" smtClean="0"/>
              <a:t>» </a:t>
            </a:r>
            <a:r>
              <a:rPr lang="fr-FR" u="sng" dirty="0"/>
              <a:t>T</a:t>
            </a:r>
            <a:r>
              <a:rPr lang="fr-FR" u="sng" dirty="0" smtClean="0"/>
              <a:t>raité </a:t>
            </a:r>
            <a:r>
              <a:rPr lang="fr-FR" u="sng" dirty="0"/>
              <a:t>contre </a:t>
            </a:r>
            <a:r>
              <a:rPr lang="fr-FR" i="1" u="sng" dirty="0"/>
              <a:t> </a:t>
            </a:r>
            <a:r>
              <a:rPr lang="fr-FR" i="1" u="sng" dirty="0" smtClean="0"/>
              <a:t>la </a:t>
            </a:r>
            <a:r>
              <a:rPr lang="fr-FR" i="1" u="sng" dirty="0"/>
              <a:t>doctrine sanguinaire de la persécution pour motif de conscience </a:t>
            </a:r>
            <a:r>
              <a:rPr lang="fr-FR" u="sng" dirty="0" smtClean="0"/>
              <a:t> </a:t>
            </a:r>
            <a:endParaRPr lang="fr-FR" u="sng" dirty="0"/>
          </a:p>
          <a:p>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16</a:t>
            </a:fld>
            <a:endParaRPr lang="en-US"/>
          </a:p>
        </p:txBody>
      </p:sp>
    </p:spTree>
    <p:extLst>
      <p:ext uri="{BB962C8B-B14F-4D97-AF65-F5344CB8AC3E}">
        <p14:creationId xmlns:p14="http://schemas.microsoft.com/office/powerpoint/2010/main" val="396726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Etat « la</a:t>
            </a:r>
            <a:r>
              <a:rPr lang="fr-FR" dirty="0" smtClean="0"/>
              <a:t>ïc » ou Etat Chrétien? </a:t>
            </a:r>
            <a:endParaRPr lang="fr-FR" dirty="0"/>
          </a:p>
        </p:txBody>
      </p:sp>
      <p:sp>
        <p:nvSpPr>
          <p:cNvPr id="3" name="Espace réservé du contenu 2"/>
          <p:cNvSpPr>
            <a:spLocks noGrp="1"/>
          </p:cNvSpPr>
          <p:nvPr>
            <p:ph idx="1"/>
          </p:nvPr>
        </p:nvSpPr>
        <p:spPr/>
        <p:txBody>
          <a:bodyPr/>
          <a:lstStyle/>
          <a:p>
            <a:r>
              <a:rPr lang="fr-FR" b="1" dirty="0"/>
              <a:t>Cette revendication inédite en faveur d’un Etat « laïque » s’opposait à la conception exclusiviste de l’Etat chrétien, qui remontait à la conversion officielle de l’Empire romain au </a:t>
            </a:r>
            <a:r>
              <a:rPr lang="fr-FR" b="1" dirty="0" smtClean="0"/>
              <a:t>christianisme.  </a:t>
            </a:r>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17</a:t>
            </a:fld>
            <a:endParaRPr lang="en-US"/>
          </a:p>
        </p:txBody>
      </p:sp>
    </p:spTree>
    <p:extLst>
      <p:ext uri="{BB962C8B-B14F-4D97-AF65-F5344CB8AC3E}">
        <p14:creationId xmlns:p14="http://schemas.microsoft.com/office/powerpoint/2010/main" val="331607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modèles</a:t>
            </a:r>
            <a:endParaRPr lang="fr-FR" dirty="0"/>
          </a:p>
        </p:txBody>
      </p:sp>
      <p:sp>
        <p:nvSpPr>
          <p:cNvPr id="3" name="Espace réservé du contenu 2"/>
          <p:cNvSpPr>
            <a:spLocks noGrp="1"/>
          </p:cNvSpPr>
          <p:nvPr>
            <p:ph idx="1"/>
          </p:nvPr>
        </p:nvSpPr>
        <p:spPr/>
        <p:txBody>
          <a:bodyPr/>
          <a:lstStyle/>
          <a:p>
            <a:r>
              <a:rPr lang="fr-FR" dirty="0" smtClean="0"/>
              <a:t>Séparation des pouvoirs politiques et religieux. </a:t>
            </a:r>
          </a:p>
          <a:p>
            <a:endParaRPr lang="fr-FR" dirty="0"/>
          </a:p>
          <a:p>
            <a:r>
              <a:rPr lang="fr-FR" dirty="0" smtClean="0"/>
              <a:t>Ancien Testament: </a:t>
            </a:r>
            <a:r>
              <a:rPr lang="fr-FR" dirty="0" err="1" smtClean="0"/>
              <a:t>Ozias</a:t>
            </a:r>
            <a:r>
              <a:rPr lang="fr-FR" dirty="0" smtClean="0"/>
              <a:t>. </a:t>
            </a:r>
          </a:p>
          <a:p>
            <a:pPr marL="0" indent="0">
              <a:buNone/>
            </a:pPr>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18</a:t>
            </a:fld>
            <a:endParaRPr lang="en-US"/>
          </a:p>
        </p:txBody>
      </p:sp>
    </p:spTree>
    <p:extLst>
      <p:ext uri="{BB962C8B-B14F-4D97-AF65-F5344CB8AC3E}">
        <p14:creationId xmlns:p14="http://schemas.microsoft.com/office/powerpoint/2010/main" val="3361474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t>l’Eglise est un peuple sans royaume, sans terre. Sa mère est la Jérusalem d’en haut. Un jour le ciel descendra sur la terre. Ce jour là l’Eglise sera dans sa patrie </a:t>
            </a:r>
            <a:r>
              <a:rPr lang="fr-FR" b="1" dirty="0" smtClean="0"/>
              <a:t> </a:t>
            </a:r>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19</a:t>
            </a:fld>
            <a:endParaRPr lang="en-US"/>
          </a:p>
        </p:txBody>
      </p:sp>
    </p:spTree>
    <p:extLst>
      <p:ext uri="{BB962C8B-B14F-4D97-AF65-F5344CB8AC3E}">
        <p14:creationId xmlns:p14="http://schemas.microsoft.com/office/powerpoint/2010/main" val="222684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questions d’actualité?</a:t>
            </a:r>
            <a:endParaRPr lang="fr-FR" dirty="0"/>
          </a:p>
        </p:txBody>
      </p:sp>
      <p:sp>
        <p:nvSpPr>
          <p:cNvPr id="3" name="Espace réservé du contenu 2"/>
          <p:cNvSpPr>
            <a:spLocks noGrp="1"/>
          </p:cNvSpPr>
          <p:nvPr>
            <p:ph idx="1"/>
          </p:nvPr>
        </p:nvSpPr>
        <p:spPr/>
        <p:txBody>
          <a:bodyPr/>
          <a:lstStyle/>
          <a:p>
            <a:r>
              <a:rPr lang="fr-FR" dirty="0"/>
              <a:t>La laïcité, opportunité ou obstacle pour le Royaume de Dieu ? </a:t>
            </a:r>
            <a:endParaRPr lang="fr-FR" dirty="0" smtClean="0"/>
          </a:p>
          <a:p>
            <a:r>
              <a:rPr lang="fr-FR" dirty="0" smtClean="0"/>
              <a:t>Quelles racines? </a:t>
            </a:r>
          </a:p>
          <a:p>
            <a:r>
              <a:rPr lang="fr-FR" dirty="0" smtClean="0"/>
              <a:t>Quels </a:t>
            </a:r>
            <a:r>
              <a:rPr lang="fr-FR" dirty="0"/>
              <a:t>a priori ? </a:t>
            </a:r>
            <a:endParaRPr lang="fr-FR" dirty="0" smtClean="0"/>
          </a:p>
          <a:p>
            <a:r>
              <a:rPr lang="fr-FR" dirty="0" smtClean="0"/>
              <a:t>Quelles </a:t>
            </a:r>
            <a:r>
              <a:rPr lang="fr-FR" dirty="0"/>
              <a:t>articulations </a:t>
            </a:r>
            <a:r>
              <a:rPr lang="fr-FR" dirty="0" smtClean="0"/>
              <a:t>?</a:t>
            </a:r>
          </a:p>
          <a:p>
            <a:r>
              <a:rPr lang="fr-FR" dirty="0" smtClean="0"/>
              <a:t>Quelles </a:t>
            </a:r>
            <a:r>
              <a:rPr lang="fr-FR" dirty="0"/>
              <a:t>dérives ? </a:t>
            </a:r>
            <a:endParaRPr lang="fr-FR" dirty="0" smtClean="0"/>
          </a:p>
          <a:p>
            <a:r>
              <a:rPr lang="fr-FR" dirty="0" smtClean="0"/>
              <a:t>Quelle vision du Royaume de Dieu? </a:t>
            </a:r>
            <a:endParaRPr lang="fr-FR" dirty="0"/>
          </a:p>
          <a:p>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2</a:t>
            </a:fld>
            <a:endParaRPr lang="en-US"/>
          </a:p>
        </p:txBody>
      </p:sp>
    </p:spTree>
    <p:extLst>
      <p:ext uri="{BB962C8B-B14F-4D97-AF65-F5344CB8AC3E}">
        <p14:creationId xmlns:p14="http://schemas.microsoft.com/office/powerpoint/2010/main" val="4191106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Evangéliques et leur relation à l’Etat la</a:t>
            </a:r>
            <a:r>
              <a:rPr lang="fr-FR" dirty="0" smtClean="0"/>
              <a:t>ïc</a:t>
            </a:r>
            <a:endParaRPr lang="fr-FR" dirty="0"/>
          </a:p>
        </p:txBody>
      </p:sp>
      <p:sp>
        <p:nvSpPr>
          <p:cNvPr id="3" name="Espace réservé du contenu 2"/>
          <p:cNvSpPr>
            <a:spLocks noGrp="1"/>
          </p:cNvSpPr>
          <p:nvPr>
            <p:ph idx="1"/>
          </p:nvPr>
        </p:nvSpPr>
        <p:spPr/>
        <p:txBody>
          <a:bodyPr/>
          <a:lstStyle/>
          <a:p>
            <a:r>
              <a:rPr lang="fr-FR" dirty="0" smtClean="0"/>
              <a:t>La dérive amnésique</a:t>
            </a:r>
          </a:p>
          <a:p>
            <a:r>
              <a:rPr lang="fr-FR" dirty="0" smtClean="0"/>
              <a:t>Une vision pessimiste de la fin des temps</a:t>
            </a:r>
            <a:endParaRPr lang="fr-FR" dirty="0"/>
          </a:p>
          <a:p>
            <a:r>
              <a:rPr lang="fr-FR" dirty="0" smtClean="0"/>
              <a:t>Une volonté de b</a:t>
            </a:r>
            <a:r>
              <a:rPr lang="fr-FR" dirty="0" smtClean="0"/>
              <a:t>âtir une cité de Dieu</a:t>
            </a:r>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20</a:t>
            </a:fld>
            <a:endParaRPr lang="en-US"/>
          </a:p>
        </p:txBody>
      </p:sp>
    </p:spTree>
    <p:extLst>
      <p:ext uri="{BB962C8B-B14F-4D97-AF65-F5344CB8AC3E}">
        <p14:creationId xmlns:p14="http://schemas.microsoft.com/office/powerpoint/2010/main" val="1727125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dérives de l’Etat la</a:t>
            </a:r>
            <a:r>
              <a:rPr lang="fr-FR" dirty="0" smtClean="0"/>
              <a:t>ïc</a:t>
            </a:r>
            <a:endParaRPr lang="fr-FR" dirty="0"/>
          </a:p>
        </p:txBody>
      </p:sp>
      <p:sp>
        <p:nvSpPr>
          <p:cNvPr id="3" name="Espace réservé du contenu 2"/>
          <p:cNvSpPr>
            <a:spLocks noGrp="1"/>
          </p:cNvSpPr>
          <p:nvPr>
            <p:ph idx="1"/>
          </p:nvPr>
        </p:nvSpPr>
        <p:spPr/>
        <p:txBody>
          <a:bodyPr/>
          <a:lstStyle/>
          <a:p>
            <a:r>
              <a:rPr lang="fr-FR" dirty="0" smtClean="0"/>
              <a:t>Le la</a:t>
            </a:r>
            <a:r>
              <a:rPr lang="fr-FR" dirty="0" smtClean="0"/>
              <a:t>ïcisme</a:t>
            </a:r>
          </a:p>
          <a:p>
            <a:r>
              <a:rPr lang="fr-FR" dirty="0" smtClean="0"/>
              <a:t>La laïcité à plusieurs vitesses</a:t>
            </a:r>
          </a:p>
          <a:p>
            <a:r>
              <a:rPr lang="fr-FR" dirty="0" smtClean="0"/>
              <a:t>L’Etat qui se fait régulateur en matière de religion</a:t>
            </a:r>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21</a:t>
            </a:fld>
            <a:endParaRPr lang="en-US"/>
          </a:p>
        </p:txBody>
      </p:sp>
    </p:spTree>
    <p:extLst>
      <p:ext uri="{BB962C8B-B14F-4D97-AF65-F5344CB8AC3E}">
        <p14:creationId xmlns:p14="http://schemas.microsoft.com/office/powerpoint/2010/main" val="97901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Notre perspective du Royaume de Dieu</a:t>
            </a:r>
            <a:endParaRPr lang="fr-FR" dirty="0"/>
          </a:p>
        </p:txBody>
      </p:sp>
      <p:sp>
        <p:nvSpPr>
          <p:cNvPr id="3" name="Espace réservé du contenu 2"/>
          <p:cNvSpPr>
            <a:spLocks noGrp="1"/>
          </p:cNvSpPr>
          <p:nvPr>
            <p:ph idx="1"/>
          </p:nvPr>
        </p:nvSpPr>
        <p:spPr>
          <a:xfrm>
            <a:off x="900112" y="1739900"/>
            <a:ext cx="7345363" cy="4616449"/>
          </a:xfrm>
        </p:spPr>
        <p:txBody>
          <a:bodyPr>
            <a:normAutofit fontScale="85000" lnSpcReduction="20000"/>
          </a:bodyPr>
          <a:lstStyle/>
          <a:p>
            <a:r>
              <a:rPr lang="fr-FR" b="1" i="1" dirty="0"/>
              <a:t>Notre vision du Royaume de Dieu ……comme service dans le monde  </a:t>
            </a:r>
            <a:endParaRPr lang="fr-FR" dirty="0"/>
          </a:p>
          <a:p>
            <a:r>
              <a:rPr lang="fr-FR" b="1" i="1" dirty="0"/>
              <a:t>La</a:t>
            </a:r>
            <a:r>
              <a:rPr lang="fr-FR" dirty="0"/>
              <a:t> vision du Royaume de Dieu conduit à une relation avec le monde fondée sur le </a:t>
            </a:r>
            <a:r>
              <a:rPr lang="fr-FR" b="1" dirty="0"/>
              <a:t>service, la recherche de la « paix »</a:t>
            </a:r>
            <a:r>
              <a:rPr lang="fr-FR" dirty="0"/>
              <a:t> (</a:t>
            </a:r>
            <a:r>
              <a:rPr lang="fr-FR" dirty="0" err="1"/>
              <a:t>shalom</a:t>
            </a:r>
            <a:r>
              <a:rPr lang="fr-FR" dirty="0"/>
              <a:t>, le bien commun selon Jérémie 29/7). C’est un engagement de vie et de témoignage qui ne permet aucun retrait ni attitude de condamnation envers la société</a:t>
            </a:r>
            <a:r>
              <a:rPr lang="fr-FR" dirty="0" smtClean="0"/>
              <a:t>.</a:t>
            </a:r>
            <a:r>
              <a:rPr lang="fr-FR" dirty="0"/>
              <a:t> </a:t>
            </a:r>
          </a:p>
          <a:p>
            <a:r>
              <a:rPr lang="fr-FR" dirty="0"/>
              <a:t>La vision du Royaume de Dieu, en tant que compréhension du règne universel de Dieu sur toute la dimension créée contribue à une vision de l’Eglise qui ne limite ni sa présence ni son action à la sphère cultuelle. </a:t>
            </a:r>
            <a:r>
              <a:rPr lang="fr-FR" b="1" dirty="0"/>
              <a:t>A travers ses membres, l’Eglise contribue au renouvellement de toutes choses, que ce soit sur le mode cultuel ou sur le mode culturel</a:t>
            </a:r>
            <a:r>
              <a:rPr lang="fr-FR" dirty="0"/>
              <a:t>, au travers de tout engagement et initiative d’ordre culturel, économique, social, éducatif, écologique, familial et artistique, et par tout autre moyen contribuant à cet objectif. </a:t>
            </a:r>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22</a:t>
            </a:fld>
            <a:endParaRPr lang="en-US"/>
          </a:p>
        </p:txBody>
      </p:sp>
    </p:spTree>
    <p:extLst>
      <p:ext uri="{BB962C8B-B14F-4D97-AF65-F5344CB8AC3E}">
        <p14:creationId xmlns:p14="http://schemas.microsoft.com/office/powerpoint/2010/main" val="556236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23</a:t>
            </a:fld>
            <a:endParaRPr lang="en-US"/>
          </a:p>
        </p:txBody>
      </p:sp>
      <p:sp>
        <p:nvSpPr>
          <p:cNvPr id="6" name="Rectangle 5"/>
          <p:cNvSpPr/>
          <p:nvPr/>
        </p:nvSpPr>
        <p:spPr>
          <a:xfrm>
            <a:off x="393700" y="889843"/>
            <a:ext cx="8460740" cy="5632312"/>
          </a:xfrm>
          <a:prstGeom prst="rect">
            <a:avLst/>
          </a:prstGeom>
        </p:spPr>
        <p:txBody>
          <a:bodyPr wrap="square">
            <a:spAutoFit/>
          </a:bodyPr>
          <a:lstStyle/>
          <a:p>
            <a:r>
              <a:rPr lang="fr-FR" dirty="0"/>
              <a:t>Les églises locales et les </a:t>
            </a:r>
            <a:r>
              <a:rPr lang="fr-FR" dirty="0" err="1"/>
              <a:t>oeuvres</a:t>
            </a:r>
            <a:r>
              <a:rPr lang="fr-FR" dirty="0"/>
              <a:t>, conçues comme des ministères spécialisés dans une sphère particulière de la société exercent une action conjointe au service de l’Evangile. </a:t>
            </a:r>
          </a:p>
          <a:p>
            <a:r>
              <a:rPr lang="fr-FR" dirty="0"/>
              <a:t> </a:t>
            </a:r>
          </a:p>
          <a:p>
            <a:r>
              <a:rPr lang="fr-FR" b="1" dirty="0"/>
              <a:t>La Famille spirituelle du Réseau Nouvelles Connexions n’encourage en aucune manière une forme d’engagement qui reviendrait à une prise de pouvoir par les chrétiens, que ce soit sur le plan religieux, moral ou politique</a:t>
            </a:r>
            <a:r>
              <a:rPr lang="fr-FR" dirty="0"/>
              <a:t>. </a:t>
            </a:r>
          </a:p>
          <a:p>
            <a:r>
              <a:rPr lang="fr-FR" dirty="0"/>
              <a:t> </a:t>
            </a:r>
          </a:p>
          <a:p>
            <a:r>
              <a:rPr lang="fr-FR" dirty="0"/>
              <a:t>La vision du Royaume de Dieu n’autorise pas une vision théocratique de la société, elle soutient la séparation des pouvoirs, respecte le pluralisme des croyances, philosophies et spiritualités et s’inscrit dans l’espace public dans un esprit de tolérance et de respect. </a:t>
            </a:r>
            <a:endParaRPr lang="fr-FR" dirty="0" smtClean="0"/>
          </a:p>
          <a:p>
            <a:endParaRPr lang="fr-FR" dirty="0"/>
          </a:p>
          <a:p>
            <a:r>
              <a:rPr lang="fr-FR" dirty="0"/>
              <a:t>L’esprit de conquête parfois évoqué dans le cadre de la vision du Royaume de Dieu se limite à la volonté de voir toutes les dimensions de la vie privée et publique renouvelées par la grâce de Dieu et la puissance de l’Evangile, pour la seule Gloire de Dieu. La vision du Royaume de Dieu encourage le témoignage engagé sur le plan personnel et sociétal, renonce à toute forme de prosélytisme dévoyé en manipulation, tout en souhaitant que toute personne découvre le salut en Jésus-Christ.</a:t>
            </a:r>
          </a:p>
          <a:p>
            <a:endParaRPr lang="fr-FR" dirty="0"/>
          </a:p>
        </p:txBody>
      </p:sp>
    </p:spTree>
    <p:extLst>
      <p:ext uri="{BB962C8B-B14F-4D97-AF65-F5344CB8AC3E}">
        <p14:creationId xmlns:p14="http://schemas.microsoft.com/office/powerpoint/2010/main" val="2498984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Royaume de Dieu et laïcité. Luc Bussière</a:t>
            </a:r>
            <a:endParaRPr lang="en-US"/>
          </a:p>
        </p:txBody>
      </p:sp>
      <p:sp>
        <p:nvSpPr>
          <p:cNvPr id="3" name="Espace réservé du numéro de diapositive 2"/>
          <p:cNvSpPr>
            <a:spLocks noGrp="1"/>
          </p:cNvSpPr>
          <p:nvPr>
            <p:ph type="sldNum" sz="quarter" idx="12"/>
          </p:nvPr>
        </p:nvSpPr>
        <p:spPr/>
        <p:txBody>
          <a:bodyPr/>
          <a:lstStyle/>
          <a:p>
            <a:fld id="{DF28FB93-0A08-4E7D-8E63-9EFA29F1E093}" type="slidenum">
              <a:rPr lang="en-US" smtClean="0"/>
              <a:pPr/>
              <a:t>24</a:t>
            </a:fld>
            <a:endParaRPr lang="en-US"/>
          </a:p>
        </p:txBody>
      </p:sp>
      <p:sp>
        <p:nvSpPr>
          <p:cNvPr id="5" name="Rectangle 4"/>
          <p:cNvSpPr/>
          <p:nvPr/>
        </p:nvSpPr>
        <p:spPr>
          <a:xfrm>
            <a:off x="355600" y="197346"/>
            <a:ext cx="8498840" cy="3970318"/>
          </a:xfrm>
          <a:prstGeom prst="rect">
            <a:avLst/>
          </a:prstGeom>
        </p:spPr>
        <p:txBody>
          <a:bodyPr wrap="square">
            <a:spAutoFit/>
          </a:bodyPr>
          <a:lstStyle/>
          <a:p>
            <a:r>
              <a:rPr lang="fr-FR" dirty="0"/>
              <a:t>….. </a:t>
            </a:r>
            <a:r>
              <a:rPr lang="fr-FR" b="1" i="1" dirty="0"/>
              <a:t>conduit à une perspective d’espérance </a:t>
            </a:r>
            <a:endParaRPr lang="fr-FR" dirty="0"/>
          </a:p>
          <a:p>
            <a:r>
              <a:rPr lang="fr-FR" b="1" i="1" dirty="0"/>
              <a:t> </a:t>
            </a:r>
            <a:endParaRPr lang="fr-FR" dirty="0"/>
          </a:p>
          <a:p>
            <a:r>
              <a:rPr lang="fr-FR" b="1" i="1" dirty="0"/>
              <a:t>Tout</a:t>
            </a:r>
            <a:r>
              <a:rPr lang="fr-FR" dirty="0"/>
              <a:t> en attendant la pleine manifestation du Royaume de Dieu par l’avènement du Seigneur Jésus-Christ, la famille spirituelle du Réseau nouvelles Connexions s’attend à voir des manifestations, incarnations toujours plus grandes de la Seigneurie de Christ dans toutes les sphères de la société. Cette perspective n’évacue pas l’opposition et la tribulation annoncées dans le Nouveau Testament comme inhérentes au combat pour le Royaume. </a:t>
            </a:r>
          </a:p>
          <a:p>
            <a:r>
              <a:rPr lang="fr-FR" dirty="0"/>
              <a:t> </a:t>
            </a:r>
          </a:p>
          <a:p>
            <a:r>
              <a:rPr lang="fr-FR" dirty="0"/>
              <a:t>Néanmoins, la perspective du Règne et de la victoire du Seigneur interdit toute vision pessimiste ou doloriste de l’avenir de l’église et du monde. </a:t>
            </a:r>
            <a:r>
              <a:rPr lang="fr-FR" b="1" dirty="0"/>
              <a:t>La vision du Royaume de Dieu permet de situer le rôle de l’Eglise comme témoin et non détentrice du Royaume</a:t>
            </a:r>
            <a:r>
              <a:rPr lang="fr-FR" dirty="0"/>
              <a:t>. L’Eglise combat pour le Royaume par la prière, le témoignage et le service, mais elle ne peut prétendre instaurer le Royaume. </a:t>
            </a:r>
          </a:p>
        </p:txBody>
      </p:sp>
    </p:spTree>
    <p:extLst>
      <p:ext uri="{BB962C8B-B14F-4D97-AF65-F5344CB8AC3E}">
        <p14:creationId xmlns:p14="http://schemas.microsoft.com/office/powerpoint/2010/main" val="4142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Royaume de Dieu et laïcité. Luc Bussière</a:t>
            </a:r>
            <a:endParaRPr lang="en-US"/>
          </a:p>
        </p:txBody>
      </p:sp>
      <p:sp>
        <p:nvSpPr>
          <p:cNvPr id="3" name="Espace réservé du numéro de diapositive 2"/>
          <p:cNvSpPr>
            <a:spLocks noGrp="1"/>
          </p:cNvSpPr>
          <p:nvPr>
            <p:ph type="sldNum" sz="quarter" idx="12"/>
          </p:nvPr>
        </p:nvSpPr>
        <p:spPr/>
        <p:txBody>
          <a:bodyPr/>
          <a:lstStyle/>
          <a:p>
            <a:fld id="{DF28FB93-0A08-4E7D-8E63-9EFA29F1E093}" type="slidenum">
              <a:rPr lang="en-US" smtClean="0"/>
              <a:pPr/>
              <a:t>25</a:t>
            </a:fld>
            <a:endParaRPr lang="en-US"/>
          </a:p>
        </p:txBody>
      </p:sp>
      <p:sp>
        <p:nvSpPr>
          <p:cNvPr id="4" name="Rectangle 3"/>
          <p:cNvSpPr/>
          <p:nvPr/>
        </p:nvSpPr>
        <p:spPr>
          <a:xfrm>
            <a:off x="266700" y="369650"/>
            <a:ext cx="8587740" cy="4524316"/>
          </a:xfrm>
          <a:prstGeom prst="rect">
            <a:avLst/>
          </a:prstGeom>
        </p:spPr>
        <p:txBody>
          <a:bodyPr wrap="square">
            <a:spAutoFit/>
          </a:bodyPr>
          <a:lstStyle/>
          <a:p>
            <a:r>
              <a:rPr lang="fr-FR" b="1" dirty="0"/>
              <a:t>La manifestation du Royaume ne peut qu’être l’effet de l’</a:t>
            </a:r>
            <a:r>
              <a:rPr lang="fr-FR" b="1" dirty="0" err="1"/>
              <a:t>oeuvre</a:t>
            </a:r>
            <a:r>
              <a:rPr lang="fr-FR" b="1" dirty="0"/>
              <a:t> du Saint-Esprit</a:t>
            </a:r>
            <a:r>
              <a:rPr lang="fr-FR" dirty="0"/>
              <a:t>, par la dimension charismatique et sanctifiante. Son instauration finale ne sera rendue possible que par l’avènement du Seigneur Jésus-Christ. Quelles que soient les modalités par lesquelles cette instauration se fera, et sans entrer en polémique avec les différentes interprétations eschatologiques, la famille spirituelle du Réseau Nouvelles Connexions privilégie le fait de porter son regard vers la finalité de l’histoire du monde et l’accomplissement du projet rédempteur de Dieu par l’avènement de nouveaux cieux et d’une nouvelle terre où la justice habitera. Cette espérance nous parle d’un nouveau monde dans lequel Dieu sera tout en tous et dans lequel l’humanité rachetée entrera dans sa destinée éternelle au service de Dieu et dans la responsabilité de gérer la création. Cette espérance nourrit son engagement et son implication dans les nations pour le temps présent. </a:t>
            </a:r>
          </a:p>
          <a:p>
            <a:r>
              <a:rPr lang="fr-FR" dirty="0"/>
              <a:t> </a:t>
            </a:r>
          </a:p>
          <a:p>
            <a:r>
              <a:rPr lang="fr-FR" dirty="0"/>
              <a:t>La Famille spirituelle du Réseau Nouvelles Connexions entend vivre la tension eschatologique entre le déjà et le pas encore sans chercher à la réduire par quelques raccourcis que ce soit. </a:t>
            </a:r>
          </a:p>
        </p:txBody>
      </p:sp>
    </p:spTree>
    <p:extLst>
      <p:ext uri="{BB962C8B-B14F-4D97-AF65-F5344CB8AC3E}">
        <p14:creationId xmlns:p14="http://schemas.microsoft.com/office/powerpoint/2010/main" val="173111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 Règne de Dieu dans l’AT</a:t>
            </a:r>
            <a:endParaRPr lang="fr-FR" dirty="0"/>
          </a:p>
        </p:txBody>
      </p:sp>
      <p:sp>
        <p:nvSpPr>
          <p:cNvPr id="3" name="Espace réservé du contenu 2"/>
          <p:cNvSpPr>
            <a:spLocks noGrp="1"/>
          </p:cNvSpPr>
          <p:nvPr>
            <p:ph idx="1"/>
          </p:nvPr>
        </p:nvSpPr>
        <p:spPr/>
        <p:txBody>
          <a:bodyPr/>
          <a:lstStyle/>
          <a:p>
            <a:r>
              <a:rPr lang="fr-FR" dirty="0"/>
              <a:t>Le but de l’histoire selon l’AT est la venue future de </a:t>
            </a:r>
            <a:r>
              <a:rPr lang="fr-FR" dirty="0" smtClean="0"/>
              <a:t>Yahvé: c’est </a:t>
            </a:r>
            <a:r>
              <a:rPr lang="fr-FR" dirty="0"/>
              <a:t>l’établissement de son règne </a:t>
            </a:r>
            <a:r>
              <a:rPr lang="fr-FR" dirty="0" smtClean="0"/>
              <a:t>:</a:t>
            </a:r>
          </a:p>
          <a:p>
            <a:r>
              <a:rPr lang="fr-FR" dirty="0" smtClean="0"/>
              <a:t> </a:t>
            </a:r>
            <a:r>
              <a:rPr lang="fr-FR" dirty="0"/>
              <a:t>la manifestation et la reconnaissance de sa souveraineté, </a:t>
            </a:r>
            <a:endParaRPr lang="fr-FR" dirty="0" smtClean="0"/>
          </a:p>
          <a:p>
            <a:r>
              <a:rPr lang="fr-FR" dirty="0" smtClean="0"/>
              <a:t>le </a:t>
            </a:r>
            <a:r>
              <a:rPr lang="fr-FR" dirty="0"/>
              <a:t>triomphe de la justice, </a:t>
            </a:r>
            <a:endParaRPr lang="fr-FR" dirty="0" smtClean="0"/>
          </a:p>
          <a:p>
            <a:r>
              <a:rPr lang="fr-FR" dirty="0" smtClean="0"/>
              <a:t>la </a:t>
            </a:r>
            <a:r>
              <a:rPr lang="fr-FR" dirty="0"/>
              <a:t>présence du </a:t>
            </a:r>
            <a:r>
              <a:rPr lang="fr-FR" dirty="0" err="1"/>
              <a:t>Shalom</a:t>
            </a:r>
            <a:r>
              <a:rPr lang="fr-FR" dirty="0" smtClean="0"/>
              <a:t>,</a:t>
            </a:r>
          </a:p>
          <a:p>
            <a:r>
              <a:rPr lang="fr-FR" dirty="0" smtClean="0"/>
              <a:t> </a:t>
            </a:r>
            <a:r>
              <a:rPr lang="fr-FR" dirty="0"/>
              <a:t>l’accomplissement du salut dans le monde.</a:t>
            </a:r>
            <a:r>
              <a:rPr lang="fr-FR" dirty="0"/>
              <a:t> </a:t>
            </a:r>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3</a:t>
            </a:fld>
            <a:endParaRPr lang="en-US"/>
          </a:p>
        </p:txBody>
      </p:sp>
    </p:spTree>
    <p:extLst>
      <p:ext uri="{BB962C8B-B14F-4D97-AF65-F5344CB8AC3E}">
        <p14:creationId xmlns:p14="http://schemas.microsoft.com/office/powerpoint/2010/main" val="274959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4</a:t>
            </a:fld>
            <a:endParaRPr lang="en-US"/>
          </a:p>
        </p:txBody>
      </p:sp>
    </p:spTree>
    <p:extLst>
      <p:ext uri="{BB962C8B-B14F-4D97-AF65-F5344CB8AC3E}">
        <p14:creationId xmlns:p14="http://schemas.microsoft.com/office/powerpoint/2010/main" val="215490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Règne de Dieu dans le NT</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Jésus intègre l’enseignement de la tradition de l’AT tout en la développant d’une façon considérable</a:t>
            </a:r>
            <a:r>
              <a:rPr lang="fr-FR" dirty="0" smtClean="0"/>
              <a:t>.</a:t>
            </a:r>
          </a:p>
          <a:p>
            <a:r>
              <a:rPr lang="fr-FR" dirty="0" smtClean="0"/>
              <a:t> </a:t>
            </a:r>
            <a:r>
              <a:rPr lang="fr-FR" dirty="0"/>
              <a:t>Jésus déclare que le Royaume de Dieu n’est pas seulement futur, mais présent, et reconnaissable. </a:t>
            </a:r>
            <a:endParaRPr lang="fr-FR" dirty="0" smtClean="0"/>
          </a:p>
          <a:p>
            <a:r>
              <a:rPr lang="fr-FR" dirty="0" smtClean="0"/>
              <a:t>Il </a:t>
            </a:r>
            <a:r>
              <a:rPr lang="fr-FR" dirty="0"/>
              <a:t>souligne le salut et non le jugement, (sans rejet ni du jugement ni de la dimension future du Règne). </a:t>
            </a:r>
            <a:endParaRPr lang="fr-FR" dirty="0" smtClean="0"/>
          </a:p>
          <a:p>
            <a:r>
              <a:rPr lang="fr-FR" dirty="0" smtClean="0"/>
              <a:t>Il </a:t>
            </a:r>
            <a:r>
              <a:rPr lang="fr-FR" dirty="0"/>
              <a:t>relie le Règne à nul autre que lui-même. Jésus a ligoté l’ennemi, et s’est emparé de ses biens (Luc 11. 22) le pouvoir de Satan est effectivement brisé. La venue du Christ est ce jour « J » où est gagnée la bataille qui décide de l’issue finale. </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5</a:t>
            </a:fld>
            <a:endParaRPr lang="en-US"/>
          </a:p>
        </p:txBody>
      </p:sp>
    </p:spTree>
    <p:extLst>
      <p:ext uri="{BB962C8B-B14F-4D97-AF65-F5344CB8AC3E}">
        <p14:creationId xmlns:p14="http://schemas.microsoft.com/office/powerpoint/2010/main" val="389310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 déjà » et le « pas encore » du Royaume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L</a:t>
            </a:r>
            <a:r>
              <a:rPr lang="fr-FR" dirty="0" smtClean="0"/>
              <a:t>e </a:t>
            </a:r>
            <a:r>
              <a:rPr lang="fr-FR" dirty="0"/>
              <a:t>salut ne sera pleinement manifesté que lorsque Jésus reviendra. En attendant nous sommes dans un </a:t>
            </a:r>
            <a:r>
              <a:rPr lang="fr-FR" b="1" dirty="0"/>
              <a:t>processus de transformation de l’intérieur vers </a:t>
            </a:r>
            <a:r>
              <a:rPr lang="fr-FR" b="1" dirty="0" smtClean="0"/>
              <a:t>l’extérieur.</a:t>
            </a:r>
          </a:p>
          <a:p>
            <a:r>
              <a:rPr lang="fr-FR" b="1" dirty="0" smtClean="0"/>
              <a:t> </a:t>
            </a:r>
            <a:r>
              <a:rPr lang="fr-FR" dirty="0"/>
              <a:t>Et si l’intérieur est touché et transformé radicalement par la nouvelle naissance, l’extérieur le sera également, la société des hommes et toute la création (</a:t>
            </a:r>
            <a:r>
              <a:rPr lang="fr-FR" dirty="0" smtClean="0"/>
              <a:t>Rom8)</a:t>
            </a:r>
          </a:p>
          <a:p>
            <a:r>
              <a:rPr lang="fr-FR" b="1" dirty="0"/>
              <a:t>Ce qui est spirituel n’est pas immatériel. </a:t>
            </a:r>
            <a:r>
              <a:rPr lang="fr-FR" dirty="0"/>
              <a:t>La matière est touchée par la rédemption, elle aussi sera renouvelée. Les chrétiens collaborent déjà à l’établissement du Royaume, mais c’est Christ qui l’amènera en plénitude le jour de sa venue. </a:t>
            </a:r>
            <a:r>
              <a:rPr lang="fr-FR" dirty="0" smtClean="0"/>
              <a:t> </a:t>
            </a:r>
            <a:endParaRPr lang="fr-FR" b="1"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6</a:t>
            </a:fld>
            <a:endParaRPr lang="en-US"/>
          </a:p>
        </p:txBody>
      </p:sp>
    </p:spTree>
    <p:extLst>
      <p:ext uri="{BB962C8B-B14F-4D97-AF65-F5344CB8AC3E}">
        <p14:creationId xmlns:p14="http://schemas.microsoft.com/office/powerpoint/2010/main" val="329409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Daniel 7</a:t>
            </a:r>
            <a:endParaRPr lang="fr-FR" dirty="0"/>
          </a:p>
        </p:txBody>
      </p:sp>
      <p:sp>
        <p:nvSpPr>
          <p:cNvPr id="3" name="Espace réservé du contenu 2"/>
          <p:cNvSpPr>
            <a:spLocks noGrp="1"/>
          </p:cNvSpPr>
          <p:nvPr>
            <p:ph idx="1"/>
          </p:nvPr>
        </p:nvSpPr>
        <p:spPr/>
        <p:txBody>
          <a:bodyPr>
            <a:normAutofit fontScale="92500" lnSpcReduction="20000"/>
          </a:bodyPr>
          <a:lstStyle/>
          <a:p>
            <a:r>
              <a:rPr lang="fr-FR" i="1" dirty="0" smtClean="0"/>
              <a:t>« Je </a:t>
            </a:r>
            <a:r>
              <a:rPr lang="fr-FR" i="1" dirty="0"/>
              <a:t>regardai pendant mes visions nocturnes, et voici, sur les nuées des cieux arriva quelqu'un de semblable à un fils de l'homme; il s'avança vers l'ancien des jours, et on le fit approcher de lui. On lui donna la domination, la gloire et le règne; et tous les peuples, les nations, et les hommes de toutes langues le servirent. Sa domination est une domination éternelle qui ne passera point, et son règne ne sera jamais détruit. Moi, Daniel, j'eus l'esprit troublé au dedans de moi, et les visions de ma tête m'effrayèrent. Je m'approchai de l'un de ceux qui étaient là, et je lui demandai ce qu'il y avait de vrai dans toutes ces choses. Il me le dit, et m'en donna l'explication: Ces quatre grands animaux, ce sont quatre rois qui s'élèveront de la terre; mais les saints du Très- Haut recevront le royaume, et ils posséderont le royaume éternellement, d'éternité en éternité </a:t>
            </a:r>
            <a:r>
              <a:rPr lang="fr-FR" dirty="0"/>
              <a:t>»</a:t>
            </a:r>
          </a:p>
          <a:p>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7</a:t>
            </a:fld>
            <a:endParaRPr lang="en-US"/>
          </a:p>
        </p:txBody>
      </p:sp>
    </p:spTree>
    <p:extLst>
      <p:ext uri="{BB962C8B-B14F-4D97-AF65-F5344CB8AC3E}">
        <p14:creationId xmlns:p14="http://schemas.microsoft.com/office/powerpoint/2010/main" val="81058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Règne</a:t>
            </a:r>
            <a:endParaRPr lang="fr-FR" dirty="0"/>
          </a:p>
        </p:txBody>
      </p:sp>
      <p:sp>
        <p:nvSpPr>
          <p:cNvPr id="3" name="Espace réservé du contenu 2"/>
          <p:cNvSpPr>
            <a:spLocks noGrp="1"/>
          </p:cNvSpPr>
          <p:nvPr>
            <p:ph idx="1"/>
          </p:nvPr>
        </p:nvSpPr>
        <p:spPr/>
        <p:txBody>
          <a:bodyPr>
            <a:normAutofit/>
          </a:bodyPr>
          <a:lstStyle/>
          <a:p>
            <a:r>
              <a:rPr lang="fr-FR" dirty="0" smtClean="0"/>
              <a:t>Daniel 7. 27 </a:t>
            </a:r>
            <a:r>
              <a:rPr lang="fr-FR" dirty="0"/>
              <a:t>« </a:t>
            </a:r>
            <a:r>
              <a:rPr lang="fr-FR" i="1" dirty="0"/>
              <a:t>Le règne, la domination, et la grandeur de tous les royaumes qui sont sous les cieux, seront donnés au peuple des saints du Très- Haut. Son règne est un règne éternel, et tous les dominateurs le serviront et lui obéiront </a:t>
            </a:r>
            <a:r>
              <a:rPr lang="fr-FR" dirty="0" smtClean="0"/>
              <a:t>»</a:t>
            </a:r>
            <a:r>
              <a:rPr lang="fr-FR" dirty="0"/>
              <a:t> </a:t>
            </a:r>
          </a:p>
          <a:p>
            <a:r>
              <a:rPr lang="fr-FR" u="sng" dirty="0"/>
              <a:t>Luc 10. 31</a:t>
            </a:r>
            <a:r>
              <a:rPr lang="fr-FR" dirty="0"/>
              <a:t>« </a:t>
            </a:r>
            <a:r>
              <a:rPr lang="fr-FR" i="1" dirty="0"/>
              <a:t>Cherchez plutôt le royaume de Dieu; et toutes ces choses vous seront données par dessus </a:t>
            </a:r>
            <a:r>
              <a:rPr lang="fr-FR" dirty="0"/>
              <a:t>». </a:t>
            </a:r>
          </a:p>
          <a:p>
            <a:r>
              <a:rPr lang="fr-FR" dirty="0"/>
              <a:t>La prière du Notre Père : « </a:t>
            </a:r>
            <a:r>
              <a:rPr lang="fr-FR" i="1" dirty="0"/>
              <a:t>Que Ton règne vienne ! </a:t>
            </a:r>
            <a:r>
              <a:rPr lang="fr-FR" dirty="0"/>
              <a:t>»</a:t>
            </a:r>
          </a:p>
          <a:p>
            <a:endParaRPr lang="fr-FR" dirty="0"/>
          </a:p>
        </p:txBody>
      </p:sp>
      <p:sp>
        <p:nvSpPr>
          <p:cNvPr id="4" name="Espace réservé du pied de page 3"/>
          <p:cNvSpPr>
            <a:spLocks noGrp="1"/>
          </p:cNvSpPr>
          <p:nvPr>
            <p:ph type="ftr" sz="quarter" idx="11"/>
          </p:nvPr>
        </p:nvSpPr>
        <p:spPr/>
        <p:txBody>
          <a:bodyPr/>
          <a:lstStyle/>
          <a:p>
            <a:r>
              <a:rPr lang="en-US" smtClean="0"/>
              <a:t>Royaume de Dieu et laïcité. Luc Bussière</a:t>
            </a:r>
            <a:endParaRPr lang="en-US"/>
          </a:p>
        </p:txBody>
      </p:sp>
      <p:sp>
        <p:nvSpPr>
          <p:cNvPr id="5" name="Espace réservé du numéro de diapositive 4"/>
          <p:cNvSpPr>
            <a:spLocks noGrp="1"/>
          </p:cNvSpPr>
          <p:nvPr>
            <p:ph type="sldNum" sz="quarter" idx="12"/>
          </p:nvPr>
        </p:nvSpPr>
        <p:spPr/>
        <p:txBody>
          <a:bodyPr/>
          <a:lstStyle/>
          <a:p>
            <a:fld id="{DF28FB93-0A08-4E7D-8E63-9EFA29F1E093}" type="slidenum">
              <a:rPr lang="en-US" smtClean="0"/>
              <a:pPr/>
              <a:t>8</a:t>
            </a:fld>
            <a:endParaRPr lang="en-US"/>
          </a:p>
        </p:txBody>
      </p:sp>
    </p:spTree>
    <p:extLst>
      <p:ext uri="{BB962C8B-B14F-4D97-AF65-F5344CB8AC3E}">
        <p14:creationId xmlns:p14="http://schemas.microsoft.com/office/powerpoint/2010/main" val="120726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L’héritage professant de la la</a:t>
            </a:r>
            <a:r>
              <a:rPr lang="fr-FR" dirty="0" smtClean="0"/>
              <a:t>ïcité</a:t>
            </a:r>
            <a:endParaRPr lang="fr-FR" dirty="0"/>
          </a:p>
        </p:txBody>
      </p:sp>
      <p:sp>
        <p:nvSpPr>
          <p:cNvPr id="5" name="Espace réservé du texte 4"/>
          <p:cNvSpPr>
            <a:spLocks noGrp="1"/>
          </p:cNvSpPr>
          <p:nvPr>
            <p:ph type="body" idx="1"/>
          </p:nvPr>
        </p:nvSpPr>
        <p:spPr/>
        <p:txBody>
          <a:bodyPr>
            <a:normAutofit/>
          </a:bodyPr>
          <a:lstStyle/>
          <a:p>
            <a:r>
              <a:rPr lang="fr-FR" sz="2400" dirty="0" smtClean="0"/>
              <a:t>La genèse religieuse de l’Etat la</a:t>
            </a:r>
            <a:r>
              <a:rPr lang="fr-FR" sz="2400" dirty="0" smtClean="0"/>
              <a:t>ïc.</a:t>
            </a:r>
            <a:endParaRPr lang="fr-FR" sz="2400" dirty="0"/>
          </a:p>
        </p:txBody>
      </p:sp>
      <p:sp>
        <p:nvSpPr>
          <p:cNvPr id="6" name="Espace réservé du pied de page 5"/>
          <p:cNvSpPr>
            <a:spLocks noGrp="1"/>
          </p:cNvSpPr>
          <p:nvPr>
            <p:ph type="ftr" sz="quarter" idx="11"/>
          </p:nvPr>
        </p:nvSpPr>
        <p:spPr/>
        <p:txBody>
          <a:bodyPr/>
          <a:lstStyle/>
          <a:p>
            <a:r>
              <a:rPr lang="en-US" smtClean="0"/>
              <a:t>Royaume de Dieu et laïcité. Luc Bussière</a:t>
            </a:r>
            <a:endParaRPr lang="en-US"/>
          </a:p>
        </p:txBody>
      </p:sp>
      <p:sp>
        <p:nvSpPr>
          <p:cNvPr id="7" name="Espace réservé du numéro de diapositive 6"/>
          <p:cNvSpPr>
            <a:spLocks noGrp="1"/>
          </p:cNvSpPr>
          <p:nvPr>
            <p:ph type="sldNum" sz="quarter" idx="12"/>
          </p:nvPr>
        </p:nvSpPr>
        <p:spPr/>
        <p:txBody>
          <a:bodyPr/>
          <a:lstStyle/>
          <a:p>
            <a:fld id="{DF28FB93-0A08-4E7D-8E63-9EFA29F1E093}" type="slidenum">
              <a:rPr lang="en-US" smtClean="0"/>
              <a:pPr/>
              <a:t>9</a:t>
            </a:fld>
            <a:endParaRPr lang="en-US"/>
          </a:p>
        </p:txBody>
      </p:sp>
    </p:spTree>
    <p:extLst>
      <p:ext uri="{BB962C8B-B14F-4D97-AF65-F5344CB8AC3E}">
        <p14:creationId xmlns:p14="http://schemas.microsoft.com/office/powerpoint/2010/main" val="943921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39</TotalTime>
  <Words>923</Words>
  <Application>Microsoft Macintosh PowerPoint</Application>
  <PresentationFormat>Présentation à l'écran (4:3)</PresentationFormat>
  <Paragraphs>133</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Capital</vt:lpstr>
      <vt:lpstr>Royaume de Dieu et laïcité</vt:lpstr>
      <vt:lpstr>Des questions d’actualité?</vt:lpstr>
      <vt:lpstr>Le « Règne de Dieu dans l’AT</vt:lpstr>
      <vt:lpstr>Présentation PowerPoint</vt:lpstr>
      <vt:lpstr>Le Règne de Dieu dans le NT</vt:lpstr>
      <vt:lpstr>Le « déjà » et le « pas encore » du Royaume</vt:lpstr>
      <vt:lpstr>Daniel 7</vt:lpstr>
      <vt:lpstr>Le Règne</vt:lpstr>
      <vt:lpstr>L’héritage professant de la laïcité</vt:lpstr>
      <vt:lpstr>John LOCKE 1632-1704</vt:lpstr>
      <vt:lpstr>ROGER WILLIAMS (1603-1683)</vt:lpstr>
      <vt:lpstr>Providence. </vt:lpstr>
      <vt:lpstr>Pour la liberté de conscience et de culte</vt:lpstr>
      <vt:lpstr>Pour la liberté de conscience, d’expression. </vt:lpstr>
      <vt:lpstr>LUTHER</vt:lpstr>
      <vt:lpstr>R. Williams. </vt:lpstr>
      <vt:lpstr>Etat « laïc » ou Etat Chrétien? </vt:lpstr>
      <vt:lpstr>Quelques modèles</vt:lpstr>
      <vt:lpstr>Présentation PowerPoint</vt:lpstr>
      <vt:lpstr>Les Evangéliques et leur relation à l’Etat laïc</vt:lpstr>
      <vt:lpstr>Les dérives de l’Etat laïc</vt:lpstr>
      <vt:lpstr>Notre perspective du Royaume de Dieu</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Royaume de Dieu et laïcité</dc:title>
  <dc:creator>luc BUSSIERE</dc:creator>
  <cp:lastModifiedBy>luc BUSSIERE</cp:lastModifiedBy>
  <cp:revision>5</cp:revision>
  <dcterms:created xsi:type="dcterms:W3CDTF">2015-01-25T07:50:59Z</dcterms:created>
  <dcterms:modified xsi:type="dcterms:W3CDTF">2015-01-25T08:30:55Z</dcterms:modified>
</cp:coreProperties>
</file>